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94" r:id="rId2"/>
    <p:sldMasterId id="2147483806" r:id="rId3"/>
  </p:sldMasterIdLst>
  <p:sldIdLst>
    <p:sldId id="282" r:id="rId4"/>
    <p:sldId id="261" r:id="rId5"/>
    <p:sldId id="291" r:id="rId6"/>
    <p:sldId id="301" r:id="rId7"/>
    <p:sldId id="302" r:id="rId8"/>
    <p:sldId id="303" r:id="rId9"/>
    <p:sldId id="304" r:id="rId10"/>
    <p:sldId id="305" r:id="rId11"/>
    <p:sldId id="306" r:id="rId12"/>
    <p:sldId id="260" r:id="rId13"/>
    <p:sldId id="307" r:id="rId14"/>
    <p:sldId id="308" r:id="rId15"/>
    <p:sldId id="274" r:id="rId16"/>
    <p:sldId id="294" r:id="rId17"/>
    <p:sldId id="277" r:id="rId18"/>
    <p:sldId id="295" r:id="rId19"/>
    <p:sldId id="278" r:id="rId20"/>
    <p:sldId id="296" r:id="rId21"/>
    <p:sldId id="297" r:id="rId22"/>
    <p:sldId id="279" r:id="rId23"/>
    <p:sldId id="309" r:id="rId24"/>
    <p:sldId id="272" r:id="rId25"/>
    <p:sldId id="299" r:id="rId26"/>
    <p:sldId id="310" r:id="rId27"/>
    <p:sldId id="311" r:id="rId28"/>
    <p:sldId id="312" r:id="rId29"/>
    <p:sldId id="313" r:id="rId30"/>
    <p:sldId id="321" r:id="rId31"/>
    <p:sldId id="314" r:id="rId32"/>
    <p:sldId id="315" r:id="rId33"/>
    <p:sldId id="316" r:id="rId34"/>
    <p:sldId id="317" r:id="rId35"/>
    <p:sldId id="318" r:id="rId36"/>
    <p:sldId id="319" r:id="rId37"/>
    <p:sldId id="320" r:id="rId38"/>
    <p:sldId id="298"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00"/>
    <a:srgbClr val="FF33CC"/>
    <a:srgbClr val="006600"/>
    <a:srgbClr val="FF99FF"/>
    <a:srgbClr val="00CC66"/>
    <a:srgbClr val="FFFFCC"/>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7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60D2624-8C84-4E26-ACCD-D17479CCFC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07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AA37B3-B423-4F6E-8296-56AE0931CF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921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8980CD-355F-4628-ADA5-F50CFE857FD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180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60D2624-8C84-4E26-ACCD-D17479CCFC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798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6FCE204-1CEC-4338-907A-1DBE854FD0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506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5B347C-AE47-4983-A7A2-9ECB532BAA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3397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D9E264-C94B-45DE-AA72-8A44A652173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9685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528AC3B-E193-4B30-90B2-C5213CB7D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062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92B103D-C5DC-4ED0-91FD-6FB773570F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729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F9037DA-FB64-4711-92C7-1ADB21776A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1505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A2F975-0A2C-4FD9-A15F-AD196D49359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54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6FCE204-1CEC-4338-907A-1DBE854FD0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597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792997-D613-4E34-BFA6-04197D8CBB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235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AA37B3-B423-4F6E-8296-56AE0931CF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682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8980CD-355F-4628-ADA5-F50CFE857FD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27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60D2624-8C84-4E26-ACCD-D17479CCFC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4444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6FCE204-1CEC-4338-907A-1DBE854FD0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924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5B347C-AE47-4983-A7A2-9ECB532BAA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09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D9E264-C94B-45DE-AA72-8A44A652173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6345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528AC3B-E193-4B30-90B2-C5213CB7D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797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92B103D-C5DC-4ED0-91FD-6FB773570F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543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F9037DA-FB64-4711-92C7-1ADB21776A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00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5B347C-AE47-4983-A7A2-9ECB532BAAF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654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A2F975-0A2C-4FD9-A15F-AD196D49359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899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792997-D613-4E34-BFA6-04197D8CBB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5554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8AA37B3-B423-4F6E-8296-56AE0931CF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993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8980CD-355F-4628-ADA5-F50CFE857FD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45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D9E264-C94B-45DE-AA72-8A44A652173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88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528AC3B-E193-4B30-90B2-C5213CB7DE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779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92B103D-C5DC-4ED0-91FD-6FB773570F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45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F9037DA-FB64-4711-92C7-1ADB21776A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577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A2F975-0A2C-4FD9-A15F-AD196D49359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212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792997-D613-4E34-BFA6-04197D8CBB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40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1AD9CB-7B55-408A-A9B9-E03A776E69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52494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1AD9CB-7B55-408A-A9B9-E03A776E69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803194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1AD9CB-7B55-408A-A9B9-E03A776E69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662269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89656" y="685800"/>
            <a:ext cx="6553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TRƯỜNG TIỂU HỌC </a:t>
            </a:r>
            <a:r>
              <a:rPr lang="vi-VN" sz="2400" b="1" dirty="0" smtClean="0">
                <a:solidFill>
                  <a:srgbClr val="FF0000"/>
                </a:solidFill>
                <a:latin typeface="Times New Roman" pitchFamily="18" charset="0"/>
                <a:cs typeface="Times New Roman" pitchFamily="18" charset="0"/>
              </a:rPr>
              <a:t>NGUYỄN VĂN LỊCH</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838199" y="2659836"/>
            <a:ext cx="7610341" cy="1969770"/>
          </a:xfrm>
          <a:prstGeom prst="rect">
            <a:avLst/>
          </a:prstGeom>
          <a:solidFill>
            <a:srgbClr val="FFFFCC"/>
          </a:solidFill>
        </p:spPr>
        <p:txBody>
          <a:bodyPr wrap="square" rtlCol="0">
            <a:spAutoFit/>
          </a:bodyPr>
          <a:lstStyle/>
          <a:p>
            <a:r>
              <a:rPr lang="en-US" sz="3600" b="1" u="sng" dirty="0" err="1" smtClean="0">
                <a:solidFill>
                  <a:srgbClr val="3333FF"/>
                </a:solidFill>
                <a:latin typeface="Times New Roman" pitchFamily="18" charset="0"/>
                <a:cs typeface="Times New Roman" pitchFamily="18" charset="0"/>
              </a:rPr>
              <a:t>Tập</a:t>
            </a:r>
            <a:r>
              <a:rPr lang="en-US" sz="3600" b="1" u="sng" dirty="0" smtClean="0">
                <a:solidFill>
                  <a:srgbClr val="3333FF"/>
                </a:solidFill>
                <a:latin typeface="Times New Roman" pitchFamily="18" charset="0"/>
                <a:cs typeface="Times New Roman" pitchFamily="18" charset="0"/>
              </a:rPr>
              <a:t> </a:t>
            </a:r>
            <a:r>
              <a:rPr lang="en-US" sz="3600" b="1" u="sng" dirty="0" err="1" smtClean="0">
                <a:solidFill>
                  <a:srgbClr val="3333FF"/>
                </a:solidFill>
                <a:latin typeface="Times New Roman" pitchFamily="18" charset="0"/>
                <a:cs typeface="Times New Roman" pitchFamily="18" charset="0"/>
              </a:rPr>
              <a:t>đọc</a:t>
            </a:r>
            <a:r>
              <a:rPr lang="en-US" sz="3600" b="1" u="sng" dirty="0" smtClean="0">
                <a:solidFill>
                  <a:srgbClr val="3333FF"/>
                </a:solidFill>
                <a:latin typeface="Times New Roman" pitchFamily="18" charset="0"/>
                <a:cs typeface="Times New Roman" pitchFamily="18" charset="0"/>
              </a:rPr>
              <a:t>- </a:t>
            </a:r>
            <a:r>
              <a:rPr lang="en-US" sz="3600" b="1" u="sng" dirty="0" err="1" smtClean="0">
                <a:solidFill>
                  <a:srgbClr val="3333FF"/>
                </a:solidFill>
                <a:latin typeface="Times New Roman" pitchFamily="18" charset="0"/>
                <a:cs typeface="Times New Roman" pitchFamily="18" charset="0"/>
              </a:rPr>
              <a:t>Kể</a:t>
            </a:r>
            <a:r>
              <a:rPr lang="en-US" sz="3600" b="1" u="sng" dirty="0" smtClean="0">
                <a:solidFill>
                  <a:srgbClr val="3333FF"/>
                </a:solidFill>
                <a:latin typeface="Times New Roman" pitchFamily="18" charset="0"/>
                <a:cs typeface="Times New Roman" pitchFamily="18" charset="0"/>
              </a:rPr>
              <a:t> </a:t>
            </a:r>
            <a:r>
              <a:rPr lang="en-US" sz="3600" b="1" u="sng" dirty="0" err="1" smtClean="0">
                <a:solidFill>
                  <a:srgbClr val="3333FF"/>
                </a:solidFill>
                <a:latin typeface="Times New Roman" pitchFamily="18" charset="0"/>
                <a:cs typeface="Times New Roman" pitchFamily="18" charset="0"/>
              </a:rPr>
              <a:t>chuyện</a:t>
            </a:r>
            <a:endParaRPr lang="en-US" sz="3600" b="1" u="sng" dirty="0" smtClean="0">
              <a:solidFill>
                <a:srgbClr val="3333FF"/>
              </a:solidFill>
              <a:latin typeface="Times New Roman" pitchFamily="18" charset="0"/>
              <a:cs typeface="Times New Roman" pitchFamily="18" charset="0"/>
            </a:endParaRPr>
          </a:p>
          <a:p>
            <a:pPr algn="ctr"/>
            <a:r>
              <a:rPr lang="en-US" sz="6600" b="1" dirty="0" smtClean="0">
                <a:solidFill>
                  <a:srgbClr val="FF0000"/>
                </a:solidFill>
                <a:latin typeface="Times New Roman" pitchFamily="18" charset="0"/>
                <a:cs typeface="Times New Roman" pitchFamily="18" charset="0"/>
              </a:rPr>
              <a:t>Ai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lỗi</a:t>
            </a:r>
            <a:endParaRPr lang="en-US" sz="6600" b="1" dirty="0" smtClean="0">
              <a:solidFill>
                <a:srgbClr val="FF0000"/>
              </a:solidFill>
              <a:latin typeface="Times New Roman" pitchFamily="18" charset="0"/>
              <a:cs typeface="Times New Roman" pitchFamily="18" charset="0"/>
            </a:endParaRPr>
          </a:p>
          <a:p>
            <a:pPr algn="ctr"/>
            <a:r>
              <a:rPr lang="en-US" sz="2000" b="1" dirty="0" smtClean="0">
                <a:solidFill>
                  <a:srgbClr val="7030A0"/>
                </a:solidFill>
                <a:latin typeface="Times New Roman" pitchFamily="18" charset="0"/>
                <a:cs typeface="Times New Roman" pitchFamily="18" charset="0"/>
              </a:rPr>
              <a:t>(</a:t>
            </a:r>
            <a:r>
              <a:rPr lang="vi-VN" sz="2000" b="1" dirty="0" smtClean="0">
                <a:solidFill>
                  <a:srgbClr val="7030A0"/>
                </a:solidFill>
                <a:latin typeface="Times New Roman" pitchFamily="18" charset="0"/>
                <a:cs typeface="Times New Roman" pitchFamily="18" charset="0"/>
              </a:rPr>
              <a:t>SGK</a:t>
            </a:r>
            <a:r>
              <a:rPr lang="en-US" sz="2000" b="1" dirty="0" smtClean="0">
                <a:solidFill>
                  <a:srgbClr val="7030A0"/>
                </a:solidFill>
                <a:latin typeface="Times New Roman" pitchFamily="18" charset="0"/>
                <a:cs typeface="Times New Roman" pitchFamily="18" charset="0"/>
              </a:rPr>
              <a:t> </a:t>
            </a:r>
            <a:r>
              <a:rPr lang="en-US" sz="2000" b="1" dirty="0" smtClean="0">
                <a:solidFill>
                  <a:srgbClr val="7030A0"/>
                </a:solidFill>
                <a:latin typeface="Times New Roman" pitchFamily="18" charset="0"/>
                <a:cs typeface="Times New Roman" pitchFamily="18" charset="0"/>
              </a:rPr>
              <a:t>trang 12,13)</a:t>
            </a:r>
            <a:endParaRPr lang="en-US" sz="2000" b="1" dirty="0">
              <a:solidFill>
                <a:srgbClr val="7030A0"/>
              </a:solidFill>
              <a:latin typeface="Times New Roman" pitchFamily="18" charset="0"/>
              <a:cs typeface="Times New Roman" pitchFamily="18" charset="0"/>
            </a:endParaRPr>
          </a:p>
        </p:txBody>
      </p:sp>
      <p:sp>
        <p:nvSpPr>
          <p:cNvPr id="7" name="TextBox 6"/>
          <p:cNvSpPr txBox="1"/>
          <p:nvPr/>
        </p:nvSpPr>
        <p:spPr>
          <a:xfrm>
            <a:off x="838200" y="1703315"/>
            <a:ext cx="72046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GIẢNG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TRỰC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TUYẾN</a:t>
            </a:r>
            <a:endParaRPr lang="en-US" sz="3600" b="1" dirty="0">
              <a:solidFill>
                <a:srgbClr val="FF0000"/>
              </a:solidFill>
              <a:latin typeface="Times New Roman" pitchFamily="18" charset="0"/>
              <a:cs typeface="Times New Roman" pitchFamily="18" charset="0"/>
            </a:endParaRPr>
          </a:p>
        </p:txBody>
      </p:sp>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199" name="AutoShape 7"/>
          <p:cNvSpPr>
            <a:spLocks noChangeArrowheads="1"/>
          </p:cNvSpPr>
          <p:nvPr/>
        </p:nvSpPr>
        <p:spPr bwMode="auto">
          <a:xfrm>
            <a:off x="2819400" y="990600"/>
            <a:ext cx="3657600" cy="1066800"/>
          </a:xfrm>
          <a:prstGeom prst="cloudCallout">
            <a:avLst>
              <a:gd name="adj1" fmla="val -15625"/>
              <a:gd name="adj2" fmla="val 69940"/>
            </a:avLst>
          </a:prstGeom>
          <a:solidFill>
            <a:srgbClr val="FF99FF"/>
          </a:solidFill>
          <a:ln w="9525">
            <a:solidFill>
              <a:schemeClr val="tx1"/>
            </a:solidFill>
            <a:round/>
            <a:headEnd/>
            <a:tailEnd/>
          </a:ln>
        </p:spPr>
        <p:txBody>
          <a:bodyPr/>
          <a:lstStyle/>
          <a:p>
            <a:pPr algn="ctr"/>
            <a:r>
              <a:rPr lang="nl-NL" sz="2000" b="1" u="sng" dirty="0">
                <a:latin typeface="Arial" charset="0"/>
              </a:rPr>
              <a:t> </a:t>
            </a:r>
            <a:r>
              <a:rPr lang="nl-NL" sz="2000" b="1" u="sng" dirty="0">
                <a:solidFill>
                  <a:srgbClr val="3333FF"/>
                </a:solidFill>
                <a:latin typeface="Times New Roman" pitchFamily="18" charset="0"/>
                <a:cs typeface="Times New Roman" pitchFamily="18" charset="0"/>
              </a:rPr>
              <a:t>Hoạt động 1</a:t>
            </a:r>
            <a:r>
              <a:rPr lang="nl-NL" sz="2000" b="1" dirty="0">
                <a:solidFill>
                  <a:srgbClr val="3333FF"/>
                </a:solidFill>
                <a:latin typeface="Times New Roman" pitchFamily="18" charset="0"/>
                <a:cs typeface="Times New Roman" pitchFamily="18" charset="0"/>
              </a:rPr>
              <a:t>: </a:t>
            </a:r>
          </a:p>
          <a:p>
            <a:pPr algn="ctr"/>
            <a:r>
              <a:rPr lang="nl-NL" sz="2000" b="1" i="1" dirty="0">
                <a:solidFill>
                  <a:srgbClr val="3333FF"/>
                </a:solidFill>
                <a:latin typeface="Times New Roman" pitchFamily="18" charset="0"/>
                <a:cs typeface="Times New Roman" pitchFamily="18" charset="0"/>
              </a:rPr>
              <a:t>luyện đọc</a:t>
            </a:r>
            <a:endParaRPr lang="en-US" sz="2000" b="1" i="1" dirty="0">
              <a:solidFill>
                <a:srgbClr val="3333FF"/>
              </a:solidFill>
              <a:latin typeface="Times New Roman" pitchFamily="18" charset="0"/>
              <a:cs typeface="Times New Roman" pitchFamily="18" charset="0"/>
            </a:endParaRPr>
          </a:p>
        </p:txBody>
      </p:sp>
      <p:sp>
        <p:nvSpPr>
          <p:cNvPr id="8200" name="Text Box 8"/>
          <p:cNvSpPr txBox="1">
            <a:spLocks noChangeArrowheads="1"/>
          </p:cNvSpPr>
          <p:nvPr/>
        </p:nvSpPr>
        <p:spPr bwMode="auto">
          <a:xfrm>
            <a:off x="990600" y="2991521"/>
            <a:ext cx="4267200" cy="400050"/>
          </a:xfrm>
          <a:prstGeom prst="rect">
            <a:avLst/>
          </a:prstGeom>
          <a:noFill/>
          <a:ln w="9525">
            <a:solidFill>
              <a:srgbClr val="3333FF"/>
            </a:solidFill>
            <a:miter lim="800000"/>
            <a:headEnd/>
            <a:tailEnd/>
          </a:ln>
        </p:spPr>
        <p:txBody>
          <a:bodyPr>
            <a:spAutoFit/>
          </a:bodyPr>
          <a:lstStyle/>
          <a:p>
            <a:pPr>
              <a:spcBef>
                <a:spcPct val="50000"/>
              </a:spcBef>
            </a:pPr>
            <a:r>
              <a:rPr lang="nl-NL" sz="2000" b="1" dirty="0">
                <a:solidFill>
                  <a:srgbClr val="7030A0"/>
                </a:solidFill>
                <a:latin typeface="Times New Roman" pitchFamily="18" charset="0"/>
                <a:cs typeface="Times New Roman" pitchFamily="18" charset="0"/>
              </a:rPr>
              <a:t>Luyện đọc từng câu</a:t>
            </a:r>
            <a:endParaRPr lang="en-US" sz="2000" b="1" dirty="0">
              <a:solidFill>
                <a:srgbClr val="7030A0"/>
              </a:solidFill>
              <a:latin typeface="Times New Roman" pitchFamily="18" charset="0"/>
              <a:cs typeface="Times New Roman" pitchFamily="18" charset="0"/>
            </a:endParaRPr>
          </a:p>
        </p:txBody>
      </p:sp>
      <p:sp>
        <p:nvSpPr>
          <p:cNvPr id="8203" name="Text Box 11"/>
          <p:cNvSpPr txBox="1">
            <a:spLocks noChangeArrowheads="1"/>
          </p:cNvSpPr>
          <p:nvPr/>
        </p:nvSpPr>
        <p:spPr bwMode="auto">
          <a:xfrm>
            <a:off x="1066800" y="4267200"/>
            <a:ext cx="4419600" cy="400050"/>
          </a:xfrm>
          <a:prstGeom prst="rect">
            <a:avLst/>
          </a:prstGeom>
          <a:noFill/>
          <a:ln w="9525">
            <a:solidFill>
              <a:srgbClr val="3333FF"/>
            </a:solidFill>
            <a:miter lim="800000"/>
            <a:headEnd/>
            <a:tailEnd/>
          </a:ln>
        </p:spPr>
        <p:txBody>
          <a:bodyPr>
            <a:spAutoFit/>
          </a:bodyPr>
          <a:lstStyle/>
          <a:p>
            <a:pPr>
              <a:spcBef>
                <a:spcPct val="50000"/>
              </a:spcBef>
            </a:pPr>
            <a:r>
              <a:rPr lang="nl-NL" sz="2000" b="1" dirty="0">
                <a:solidFill>
                  <a:srgbClr val="7030A0"/>
                </a:solidFill>
                <a:latin typeface="Times New Roman" pitchFamily="18" charset="0"/>
                <a:cs typeface="Times New Roman" pitchFamily="18" charset="0"/>
              </a:rPr>
              <a:t>Luyện đọc từng</a:t>
            </a:r>
            <a:r>
              <a:rPr lang="nl-NL" sz="2000" dirty="0">
                <a:solidFill>
                  <a:srgbClr val="7030A0"/>
                </a:solidFill>
                <a:latin typeface="Times New Roman" pitchFamily="18" charset="0"/>
                <a:cs typeface="Times New Roman" pitchFamily="18" charset="0"/>
              </a:rPr>
              <a:t> </a:t>
            </a:r>
            <a:r>
              <a:rPr lang="nl-NL" sz="2000" b="1" dirty="0">
                <a:solidFill>
                  <a:srgbClr val="7030A0"/>
                </a:solidFill>
                <a:latin typeface="Times New Roman" pitchFamily="18" charset="0"/>
                <a:cs typeface="Times New Roman" pitchFamily="18" charset="0"/>
              </a:rPr>
              <a:t>đoạn trước lớp </a:t>
            </a:r>
            <a:endParaRPr lang="en-US" sz="2000" b="1" dirty="0">
              <a:solidFill>
                <a:srgbClr val="7030A0"/>
              </a:solidFill>
              <a:latin typeface="Times New Roman" pitchFamily="18" charset="0"/>
              <a:cs typeface="Times New Roman" pitchFamily="18" charset="0"/>
            </a:endParaRPr>
          </a:p>
        </p:txBody>
      </p:sp>
      <p:sp>
        <p:nvSpPr>
          <p:cNvPr id="8218" name="Text Box 26"/>
          <p:cNvSpPr txBox="1">
            <a:spLocks noChangeArrowheads="1"/>
          </p:cNvSpPr>
          <p:nvPr/>
        </p:nvSpPr>
        <p:spPr bwMode="auto">
          <a:xfrm>
            <a:off x="990600" y="3581400"/>
            <a:ext cx="7696200" cy="400110"/>
          </a:xfrm>
          <a:prstGeom prst="rect">
            <a:avLst/>
          </a:prstGeom>
          <a:noFill/>
          <a:ln w="9525">
            <a:noFill/>
            <a:miter lim="800000"/>
            <a:headEnd/>
            <a:tailEnd/>
          </a:ln>
        </p:spPr>
        <p:txBody>
          <a:bodyPr wrap="square">
            <a:spAutoFit/>
          </a:bodyPr>
          <a:lstStyle/>
          <a:p>
            <a:pPr>
              <a:spcBef>
                <a:spcPct val="50000"/>
              </a:spcBef>
            </a:pPr>
            <a:r>
              <a:rPr lang="en-US" sz="2000" b="1" dirty="0" err="1">
                <a:solidFill>
                  <a:srgbClr val="3333FF"/>
                </a:solidFill>
                <a:latin typeface="Times New Roman" pitchFamily="18" charset="0"/>
                <a:cs typeface="Times New Roman" pitchFamily="18" charset="0"/>
              </a:rPr>
              <a:t>Ấy</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đừng</a:t>
            </a:r>
            <a:r>
              <a:rPr lang="en-US" sz="2000" b="1" dirty="0">
                <a:solidFill>
                  <a:srgbClr val="3333FF"/>
                </a:solidFill>
                <a:latin typeface="Times New Roman" pitchFamily="18" charset="0"/>
                <a:cs typeface="Times New Roman" pitchFamily="18" charset="0"/>
              </a:rPr>
              <a:t>! – </a:t>
            </a:r>
            <a:r>
              <a:rPr lang="en-US" sz="2000" b="1" dirty="0" err="1">
                <a:solidFill>
                  <a:srgbClr val="3333FF"/>
                </a:solidFill>
                <a:latin typeface="Times New Roman" pitchFamily="18" charset="0"/>
                <a:cs typeface="Times New Roman" pitchFamily="18" charset="0"/>
              </a:rPr>
              <a:t>Cô-rét-ti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cười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hiền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hậu</a:t>
            </a:r>
            <a:r>
              <a:rPr lang="en-US" sz="2000" b="1" dirty="0">
                <a:solidFill>
                  <a:srgbClr val="3333FF"/>
                </a:solidFill>
                <a:latin typeface="Times New Roman" pitchFamily="18" charset="0"/>
                <a:cs typeface="Times New Roman" pitchFamily="18" charset="0"/>
              </a:rPr>
              <a:t> – Ta </a:t>
            </a:r>
            <a:r>
              <a:rPr lang="en-US" sz="2000" b="1" dirty="0" err="1">
                <a:solidFill>
                  <a:srgbClr val="3333FF"/>
                </a:solidFill>
                <a:latin typeface="Times New Roman" pitchFamily="18" charset="0"/>
                <a:cs typeface="Times New Roman" pitchFamily="18" charset="0"/>
              </a:rPr>
              <a:t>lại</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thân</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nhau</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như</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trước</a:t>
            </a:r>
            <a:r>
              <a:rPr lang="en-US" sz="2000" b="1" dirty="0">
                <a:solidFill>
                  <a:srgbClr val="3333FF"/>
                </a:solidFill>
                <a:latin typeface="Times New Roman" pitchFamily="18" charset="0"/>
                <a:cs typeface="Times New Roman" pitchFamily="18" charset="0"/>
              </a:rPr>
              <a:t> </a:t>
            </a:r>
            <a:r>
              <a:rPr lang="en-US" sz="2000" b="1" dirty="0" err="1">
                <a:solidFill>
                  <a:srgbClr val="3333FF"/>
                </a:solidFill>
                <a:latin typeface="Times New Roman" pitchFamily="18" charset="0"/>
                <a:cs typeface="Times New Roman" pitchFamily="18" charset="0"/>
              </a:rPr>
              <a:t>đi</a:t>
            </a:r>
            <a:r>
              <a:rPr lang="en-US" sz="2000" b="1" dirty="0">
                <a:solidFill>
                  <a:srgbClr val="3333FF"/>
                </a:solidFill>
                <a:latin typeface="Times New Roman" pitchFamily="18" charset="0"/>
                <a:cs typeface="Times New Roman" pitchFamily="18" charset="0"/>
              </a:rPr>
              <a:t>!</a:t>
            </a:r>
          </a:p>
        </p:txBody>
      </p:sp>
      <p:sp>
        <p:nvSpPr>
          <p:cNvPr id="8225" name="Text Box 33"/>
          <p:cNvSpPr txBox="1">
            <a:spLocks noChangeArrowheads="1"/>
          </p:cNvSpPr>
          <p:nvPr/>
        </p:nvSpPr>
        <p:spPr bwMode="auto">
          <a:xfrm>
            <a:off x="914400" y="2419350"/>
            <a:ext cx="2057399" cy="400110"/>
          </a:xfrm>
          <a:prstGeom prst="rect">
            <a:avLst/>
          </a:prstGeom>
          <a:noFill/>
          <a:ln w="9525">
            <a:noFill/>
            <a:miter lim="800000"/>
            <a:headEnd/>
            <a:tailEnd/>
          </a:ln>
        </p:spPr>
        <p:txBody>
          <a:bodyPr wrap="square">
            <a:spAutoFit/>
          </a:bodyPr>
          <a:lstStyle/>
          <a:p>
            <a:pPr>
              <a:spcBef>
                <a:spcPct val="50000"/>
              </a:spcBef>
            </a:pPr>
            <a:r>
              <a:rPr lang="en-US" sz="2000" b="1" dirty="0" err="1">
                <a:solidFill>
                  <a:srgbClr val="7030A0"/>
                </a:solidFill>
                <a:latin typeface="Times New Roman" pitchFamily="18" charset="0"/>
                <a:cs typeface="Times New Roman" pitchFamily="18" charset="0"/>
              </a:rPr>
              <a:t>Luyện</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đọc</a:t>
            </a:r>
            <a:r>
              <a:rPr lang="en-US" sz="2000" b="1" dirty="0">
                <a:solidFill>
                  <a:srgbClr val="7030A0"/>
                </a:solidFill>
                <a:latin typeface="Times New Roman" pitchFamily="18" charset="0"/>
                <a:cs typeface="Times New Roman" pitchFamily="18" charset="0"/>
              </a:rPr>
              <a:t> </a:t>
            </a:r>
            <a:r>
              <a:rPr lang="en-US" sz="2000" b="1" dirty="0" err="1">
                <a:solidFill>
                  <a:srgbClr val="7030A0"/>
                </a:solidFill>
                <a:latin typeface="Times New Roman" pitchFamily="18" charset="0"/>
                <a:cs typeface="Times New Roman" pitchFamily="18" charset="0"/>
              </a:rPr>
              <a:t>từ</a:t>
            </a:r>
            <a:r>
              <a:rPr lang="en-US" sz="2000" b="1" dirty="0" smtClean="0">
                <a:solidFill>
                  <a:srgbClr val="7030A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 name="TextBox 2"/>
          <p:cNvSpPr txBox="1"/>
          <p:nvPr/>
        </p:nvSpPr>
        <p:spPr>
          <a:xfrm>
            <a:off x="2667000" y="2404593"/>
            <a:ext cx="1219200" cy="400110"/>
          </a:xfrm>
          <a:prstGeom prst="rect">
            <a:avLst/>
          </a:prstGeom>
          <a:noFill/>
        </p:spPr>
        <p:txBody>
          <a:bodyPr wrap="square" rtlCol="0">
            <a:spAutoFit/>
          </a:bodyPr>
          <a:lstStyle/>
          <a:p>
            <a:pPr lvl="0">
              <a:spcBef>
                <a:spcPct val="50000"/>
              </a:spcBef>
            </a:pPr>
            <a:r>
              <a:rPr lang="fr-FR" sz="2000" b="1" dirty="0" err="1" smtClean="0">
                <a:solidFill>
                  <a:srgbClr val="3333FF"/>
                </a:solidFill>
                <a:latin typeface="Times New Roman" pitchFamily="18" charset="0"/>
                <a:cs typeface="Times New Roman" pitchFamily="18" charset="0"/>
              </a:rPr>
              <a:t>Cô</a:t>
            </a:r>
            <a:r>
              <a:rPr lang="fr-FR" sz="2000" b="1" dirty="0" smtClean="0">
                <a:solidFill>
                  <a:srgbClr val="3333FF"/>
                </a:solidFill>
                <a:latin typeface="Times New Roman" pitchFamily="18" charset="0"/>
                <a:cs typeface="Times New Roman" pitchFamily="18" charset="0"/>
              </a:rPr>
              <a:t>-</a:t>
            </a:r>
            <a:r>
              <a:rPr lang="fr-FR" sz="2000" b="1" dirty="0" err="1" smtClean="0">
                <a:solidFill>
                  <a:srgbClr val="3333FF"/>
                </a:solidFill>
                <a:latin typeface="Times New Roman" pitchFamily="18" charset="0"/>
                <a:cs typeface="Times New Roman" pitchFamily="18" charset="0"/>
              </a:rPr>
              <a:t>rét</a:t>
            </a:r>
            <a:r>
              <a:rPr lang="fr-FR" sz="2000" b="1" dirty="0" smtClean="0">
                <a:solidFill>
                  <a:srgbClr val="3333FF"/>
                </a:solidFill>
                <a:latin typeface="Times New Roman" pitchFamily="18" charset="0"/>
                <a:cs typeface="Times New Roman" pitchFamily="18" charset="0"/>
              </a:rPr>
              <a:t>-ti;</a:t>
            </a:r>
            <a:endParaRPr lang="en-US" sz="2000" b="1" dirty="0">
              <a:solidFill>
                <a:srgbClr val="3333FF"/>
              </a:solidFill>
              <a:latin typeface="Times New Roman" pitchFamily="18" charset="0"/>
              <a:cs typeface="Times New Roman" pitchFamily="18" charset="0"/>
            </a:endParaRPr>
          </a:p>
        </p:txBody>
      </p:sp>
      <p:sp>
        <p:nvSpPr>
          <p:cNvPr id="5" name="TextBox 4"/>
          <p:cNvSpPr txBox="1"/>
          <p:nvPr/>
        </p:nvSpPr>
        <p:spPr>
          <a:xfrm>
            <a:off x="4000500" y="2404593"/>
            <a:ext cx="1295400" cy="400110"/>
          </a:xfrm>
          <a:prstGeom prst="rect">
            <a:avLst/>
          </a:prstGeom>
          <a:noFill/>
        </p:spPr>
        <p:txBody>
          <a:bodyPr wrap="square" rtlCol="0">
            <a:spAutoFit/>
          </a:bodyPr>
          <a:lstStyle/>
          <a:p>
            <a:r>
              <a:rPr lang="fr-FR" sz="2000" b="1" dirty="0" smtClean="0">
                <a:solidFill>
                  <a:srgbClr val="3333FF"/>
                </a:solidFill>
                <a:latin typeface="Times New Roman" pitchFamily="18" charset="0"/>
                <a:cs typeface="Times New Roman" pitchFamily="18" charset="0"/>
              </a:rPr>
              <a:t>En-ri-</a:t>
            </a:r>
            <a:r>
              <a:rPr lang="fr-FR" sz="2000" b="1" dirty="0" err="1" smtClean="0">
                <a:solidFill>
                  <a:srgbClr val="3333FF"/>
                </a:solidFill>
                <a:latin typeface="Times New Roman" pitchFamily="18" charset="0"/>
                <a:cs typeface="Times New Roman" pitchFamily="18" charset="0"/>
              </a:rPr>
              <a:t>cô</a:t>
            </a:r>
            <a:r>
              <a:rPr lang="fr-FR" sz="2000" b="1" dirty="0" smtClean="0">
                <a:solidFill>
                  <a:srgbClr val="3333FF"/>
                </a:solidFill>
                <a:latin typeface="Times New Roman" pitchFamily="18" charset="0"/>
                <a:cs typeface="Times New Roman" pitchFamily="18" charset="0"/>
              </a:rPr>
              <a:t>;</a:t>
            </a:r>
            <a:endParaRPr lang="en-US" dirty="0">
              <a:solidFill>
                <a:srgbClr val="3333FF"/>
              </a:solidFill>
            </a:endParaRPr>
          </a:p>
        </p:txBody>
      </p:sp>
      <p:sp>
        <p:nvSpPr>
          <p:cNvPr id="6" name="TextBox 5"/>
          <p:cNvSpPr txBox="1"/>
          <p:nvPr/>
        </p:nvSpPr>
        <p:spPr>
          <a:xfrm>
            <a:off x="5285703" y="2402715"/>
            <a:ext cx="1178417" cy="400110"/>
          </a:xfrm>
          <a:prstGeom prst="rect">
            <a:avLst/>
          </a:prstGeom>
          <a:noFill/>
        </p:spPr>
        <p:txBody>
          <a:bodyPr wrap="square" rtlCol="0">
            <a:spAutoFit/>
          </a:bodyPr>
          <a:lstStyle/>
          <a:p>
            <a:r>
              <a:rPr lang="fr-FR" sz="2000" b="1" dirty="0" err="1" smtClean="0">
                <a:solidFill>
                  <a:srgbClr val="3333FF"/>
                </a:solidFill>
                <a:latin typeface="Times New Roman" pitchFamily="18" charset="0"/>
                <a:cs typeface="Times New Roman" pitchFamily="18" charset="0"/>
              </a:rPr>
              <a:t>Nguệch</a:t>
            </a:r>
            <a:r>
              <a:rPr lang="fr-FR" sz="2000" b="1" dirty="0" smtClean="0">
                <a:solidFill>
                  <a:srgbClr val="3333FF"/>
                </a:solidFill>
                <a:latin typeface="Times New Roman" pitchFamily="18" charset="0"/>
                <a:cs typeface="Times New Roman" pitchFamily="18" charset="0"/>
              </a:rPr>
              <a:t>;</a:t>
            </a:r>
            <a:endParaRPr lang="en-US" dirty="0">
              <a:solidFill>
                <a:srgbClr val="3333FF"/>
              </a:solidFill>
            </a:endParaRPr>
          </a:p>
        </p:txBody>
      </p:sp>
      <p:sp>
        <p:nvSpPr>
          <p:cNvPr id="7" name="TextBox 6"/>
          <p:cNvSpPr txBox="1"/>
          <p:nvPr/>
        </p:nvSpPr>
        <p:spPr>
          <a:xfrm>
            <a:off x="6464121" y="2391714"/>
            <a:ext cx="1371600" cy="400110"/>
          </a:xfrm>
          <a:prstGeom prst="rect">
            <a:avLst/>
          </a:prstGeom>
          <a:noFill/>
        </p:spPr>
        <p:txBody>
          <a:bodyPr wrap="square" rtlCol="0">
            <a:spAutoFit/>
          </a:bodyPr>
          <a:lstStyle/>
          <a:p>
            <a:pPr lvl="0">
              <a:spcBef>
                <a:spcPct val="50000"/>
              </a:spcBef>
            </a:pPr>
            <a:r>
              <a:rPr lang="fr-FR" sz="2000" b="1" dirty="0" err="1">
                <a:solidFill>
                  <a:srgbClr val="3333FF"/>
                </a:solidFill>
                <a:latin typeface="Times New Roman" pitchFamily="18" charset="0"/>
                <a:cs typeface="Times New Roman" pitchFamily="18" charset="0"/>
              </a:rPr>
              <a:t>khuỷu</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tay</a:t>
            </a:r>
            <a:endParaRPr lang="en-US" sz="2000" b="1" dirty="0">
              <a:solidFill>
                <a:srgbClr val="3333FF"/>
              </a:solidFill>
              <a:latin typeface="Times New Roman" pitchFamily="18" charset="0"/>
              <a:cs typeface="Times New Roman" pitchFamily="18" charset="0"/>
            </a:endParaRPr>
          </a:p>
        </p:txBody>
      </p:sp>
      <p:cxnSp>
        <p:nvCxnSpPr>
          <p:cNvPr id="9" name="Straight Connector 8"/>
          <p:cNvCxnSpPr/>
          <p:nvPr/>
        </p:nvCxnSpPr>
        <p:spPr>
          <a:xfrm>
            <a:off x="5715000" y="2791824"/>
            <a:ext cx="508981"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a:endCxn id="7" idx="2"/>
          </p:cNvCxnSpPr>
          <p:nvPr/>
        </p:nvCxnSpPr>
        <p:spPr>
          <a:xfrm>
            <a:off x="6756311" y="2791824"/>
            <a:ext cx="39361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225">
                                            <p:txEl>
                                              <p:pRg st="0" end="0"/>
                                            </p:txEl>
                                          </p:spTgt>
                                        </p:tgtEl>
                                        <p:attrNameLst>
                                          <p:attrName>style.visibility</p:attrName>
                                        </p:attrNameLst>
                                      </p:cBhvr>
                                      <p:to>
                                        <p:strVal val="visible"/>
                                      </p:to>
                                    </p:set>
                                    <p:animEffect transition="in" filter="wheel(1)">
                                      <p:cBhvr>
                                        <p:cTn id="13" dur="2000"/>
                                        <p:tgtEl>
                                          <p:spTgt spid="82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8200"/>
                                        </p:tgtEl>
                                        <p:attrNameLst>
                                          <p:attrName>style.visibility</p:attrName>
                                        </p:attrNameLst>
                                      </p:cBhvr>
                                      <p:to>
                                        <p:strVal val="visible"/>
                                      </p:to>
                                    </p:set>
                                    <p:animEffect transition="in" filter="circle(in)">
                                      <p:cBhvr>
                                        <p:cTn id="54" dur="2000"/>
                                        <p:tgtEl>
                                          <p:spTgt spid="820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218"/>
                                        </p:tgtEl>
                                        <p:attrNameLst>
                                          <p:attrName>style.visibility</p:attrName>
                                        </p:attrNameLst>
                                      </p:cBhvr>
                                      <p:to>
                                        <p:strVal val="visible"/>
                                      </p:to>
                                    </p:set>
                                    <p:anim calcmode="lin" valueType="num">
                                      <p:cBhvr additive="base">
                                        <p:cTn id="59" dur="500" fill="hold"/>
                                        <p:tgtEl>
                                          <p:spTgt spid="8218"/>
                                        </p:tgtEl>
                                        <p:attrNameLst>
                                          <p:attrName>ppt_x</p:attrName>
                                        </p:attrNameLst>
                                      </p:cBhvr>
                                      <p:tavLst>
                                        <p:tav tm="0">
                                          <p:val>
                                            <p:strVal val="#ppt_x"/>
                                          </p:val>
                                        </p:tav>
                                        <p:tav tm="100000">
                                          <p:val>
                                            <p:strVal val="#ppt_x"/>
                                          </p:val>
                                        </p:tav>
                                      </p:tavLst>
                                    </p:anim>
                                    <p:anim calcmode="lin" valueType="num">
                                      <p:cBhvr additive="base">
                                        <p:cTn id="60" dur="500" fill="hold"/>
                                        <p:tgtEl>
                                          <p:spTgt spid="82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8203"/>
                                        </p:tgtEl>
                                        <p:attrNameLst>
                                          <p:attrName>style.visibility</p:attrName>
                                        </p:attrNameLst>
                                      </p:cBhvr>
                                      <p:to>
                                        <p:strVal val="visible"/>
                                      </p:to>
                                    </p:set>
                                    <p:animEffect transition="in" filter="circle(in)">
                                      <p:cBhvr>
                                        <p:cTn id="65"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3" grpId="0" animBg="1"/>
      <p:bldP spid="8218" grpId="0"/>
      <p:bldP spid="3"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001000" cy="4495800"/>
          </a:xfrm>
        </p:spPr>
        <p:txBody>
          <a:bodyPr>
            <a:normAutofit fontScale="90000"/>
          </a:bodyPr>
          <a:lstStyle/>
          <a:p>
            <a:pPr marL="0" marR="0" algn="just">
              <a:spcBef>
                <a:spcPts val="0"/>
              </a:spcBef>
              <a:spcAft>
                <a:spcPts val="0"/>
              </a:spcAft>
            </a:pPr>
            <a:r>
              <a:rPr lang="en-US" sz="3600" b="1" dirty="0">
                <a:solidFill>
                  <a:srgbClr val="003399"/>
                </a:solidFill>
                <a:latin typeface="Times New Roman"/>
                <a:ea typeface="Times New Roman"/>
              </a:rPr>
              <a:t>1</a:t>
            </a:r>
            <a:r>
              <a:rPr lang="en-US" dirty="0">
                <a:solidFill>
                  <a:srgbClr val="003399"/>
                </a:solidFill>
                <a:latin typeface="Times New Roman"/>
                <a:ea typeface="Times New Roman"/>
              </a:rPr>
              <a:t>. </a:t>
            </a:r>
            <a:r>
              <a:rPr lang="en-US" sz="3600" b="1" dirty="0" err="1">
                <a:solidFill>
                  <a:srgbClr val="003399"/>
                </a:solidFill>
                <a:latin typeface="Times New Roman"/>
                <a:ea typeface="Times New Roman"/>
              </a:rPr>
              <a:t>Tôi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đang</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nắn</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nót</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viết</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thì</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Cô-rét-ti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chạm</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khuỷu</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tay</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vào</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tôi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làm</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cho</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cây</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bút</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nguệch</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ra</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một</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đường</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rất</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xấu</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Tôi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nổi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giận</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Cô-rét-ti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cười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đáp</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Mình</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không</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cố</a:t>
            </a:r>
            <a:r>
              <a:rPr lang="en-US" sz="3600" b="1" dirty="0">
                <a:solidFill>
                  <a:srgbClr val="003399"/>
                </a:solidFill>
                <a:latin typeface="Times New Roman"/>
                <a:ea typeface="Times New Roman"/>
              </a:rPr>
              <a:t> ý </a:t>
            </a:r>
            <a:r>
              <a:rPr lang="en-US" sz="3600" b="1" dirty="0" err="1">
                <a:solidFill>
                  <a:srgbClr val="003399"/>
                </a:solidFill>
                <a:latin typeface="Times New Roman"/>
                <a:ea typeface="Times New Roman"/>
              </a:rPr>
              <a:t>đâu</a:t>
            </a:r>
            <a:r>
              <a:rPr lang="en-US" sz="3600" b="1" dirty="0">
                <a:solidFill>
                  <a:srgbClr val="003399"/>
                </a:solidFill>
                <a:latin typeface="Times New Roman"/>
                <a:ea typeface="Times New Roman"/>
              </a:rPr>
              <a:t>!"</a:t>
            </a:r>
            <a:r>
              <a:rPr lang="en-US" sz="3600" b="1" dirty="0">
                <a:latin typeface="Times New Roman"/>
                <a:ea typeface="Times New Roman"/>
              </a:rPr>
              <a:t/>
            </a:r>
            <a:br>
              <a:rPr lang="en-US" sz="3600" b="1" dirty="0">
                <a:latin typeface="Times New Roman"/>
                <a:ea typeface="Times New Roman"/>
              </a:rPr>
            </a:br>
            <a:r>
              <a:rPr lang="en-US" sz="3600" b="1" dirty="0" err="1">
                <a:solidFill>
                  <a:srgbClr val="003399"/>
                </a:solidFill>
                <a:latin typeface="Times New Roman"/>
                <a:ea typeface="Times New Roman"/>
              </a:rPr>
              <a:t>Cái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cười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của</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cậu</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làm</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tôi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càng</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tức</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Tôi</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nghĩ</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cậu</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vừa</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được</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phần</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thưởng</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nên</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kiêu</a:t>
            </a:r>
            <a:r>
              <a:rPr lang="en-US" sz="3600" b="1" dirty="0">
                <a:solidFill>
                  <a:srgbClr val="003399"/>
                </a:solidFill>
                <a:latin typeface="Times New Roman"/>
                <a:ea typeface="Times New Roman"/>
              </a:rPr>
              <a:t> </a:t>
            </a:r>
            <a:r>
              <a:rPr lang="en-US" sz="3600" b="1" dirty="0" err="1">
                <a:solidFill>
                  <a:srgbClr val="003399"/>
                </a:solidFill>
                <a:latin typeface="Times New Roman"/>
                <a:ea typeface="Times New Roman"/>
              </a:rPr>
              <a:t>căng</a:t>
            </a:r>
            <a:r>
              <a:rPr lang="en-US" sz="3600" b="1" dirty="0">
                <a:solidFill>
                  <a:srgbClr val="003399"/>
                </a:solidFill>
                <a:latin typeface="Times New Roman"/>
                <a:ea typeface="Times New Roman"/>
              </a:rPr>
              <a:t>.</a:t>
            </a:r>
            <a:r>
              <a:rPr lang="en-US" sz="3600" b="1" dirty="0">
                <a:latin typeface="Times New Roman"/>
                <a:ea typeface="Times New Roman"/>
              </a:rPr>
              <a:t/>
            </a:r>
            <a:br>
              <a:rPr lang="en-US" sz="3600" b="1" dirty="0">
                <a:latin typeface="Times New Roman"/>
                <a:ea typeface="Times New Roman"/>
              </a:rPr>
            </a:br>
            <a:endParaRPr lang="en-US" sz="3600" b="1" dirty="0"/>
          </a:p>
        </p:txBody>
      </p:sp>
      <p:sp>
        <p:nvSpPr>
          <p:cNvPr id="4" name="TextBox 3"/>
          <p:cNvSpPr txBox="1"/>
          <p:nvPr/>
        </p:nvSpPr>
        <p:spPr>
          <a:xfrm>
            <a:off x="2667000" y="533400"/>
            <a:ext cx="3657600" cy="1200329"/>
          </a:xfrm>
          <a:prstGeom prst="rect">
            <a:avLst/>
          </a:prstGeom>
          <a:noFill/>
        </p:spPr>
        <p:txBody>
          <a:bodyPr wrap="square" rtlCol="0">
            <a:spAutoFit/>
          </a:bodyPr>
          <a:lstStyle/>
          <a:p>
            <a:pPr algn="ctr"/>
            <a:r>
              <a:rPr lang="en-US" sz="3600" b="1" u="sng" dirty="0" err="1">
                <a:solidFill>
                  <a:srgbClr val="3333FF"/>
                </a:solidFill>
                <a:latin typeface="Times New Roman" pitchFamily="18" charset="0"/>
                <a:cs typeface="Times New Roman" pitchFamily="18" charset="0"/>
              </a:rPr>
              <a:t>Tập</a:t>
            </a:r>
            <a:r>
              <a:rPr lang="en-US" sz="3600" b="1" u="sng" dirty="0">
                <a:solidFill>
                  <a:srgbClr val="3333FF"/>
                </a:solidFill>
                <a:latin typeface="Times New Roman" pitchFamily="18" charset="0"/>
                <a:cs typeface="Times New Roman" pitchFamily="18" charset="0"/>
              </a:rPr>
              <a:t> </a:t>
            </a:r>
            <a:r>
              <a:rPr lang="en-US" sz="3600" b="1" u="sng" dirty="0" err="1">
                <a:solidFill>
                  <a:srgbClr val="3333FF"/>
                </a:solidFill>
                <a:latin typeface="Times New Roman" pitchFamily="18" charset="0"/>
                <a:cs typeface="Times New Roman" pitchFamily="18" charset="0"/>
              </a:rPr>
              <a:t>đọc</a:t>
            </a:r>
            <a:endParaRPr lang="en-US" sz="3600" b="1" u="sng" dirty="0">
              <a:solidFill>
                <a:srgbClr val="3333FF"/>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33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001000" cy="4495800"/>
          </a:xfrm>
        </p:spPr>
        <p:txBody>
          <a:bodyPr>
            <a:normAutofit/>
          </a:bodyPr>
          <a:lstStyle/>
          <a:p>
            <a:pPr marL="0" marR="0" algn="l">
              <a:spcBef>
                <a:spcPts val="0"/>
              </a:spcBef>
              <a:spcAft>
                <a:spcPts val="0"/>
              </a:spcAft>
            </a:pPr>
            <a:r>
              <a:rPr lang="en-US" sz="3200" b="1" dirty="0">
                <a:solidFill>
                  <a:srgbClr val="003399"/>
                </a:solidFill>
                <a:latin typeface="Times New Roman"/>
                <a:ea typeface="Times New Roman"/>
              </a:rPr>
              <a:t>2. </a:t>
            </a:r>
            <a:r>
              <a:rPr lang="en-US" sz="3200" b="1" dirty="0" err="1">
                <a:solidFill>
                  <a:srgbClr val="003399"/>
                </a:solidFill>
                <a:latin typeface="Times New Roman"/>
                <a:ea typeface="Times New Roman"/>
              </a:rPr>
              <a:t>Lát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sau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để</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trả</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thù</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đẩy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một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cái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đến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nỗi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hỏng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hết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trang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tập</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viết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của</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ta </a:t>
            </a:r>
            <a:r>
              <a:rPr lang="en-US" sz="3200" b="1" dirty="0" err="1">
                <a:solidFill>
                  <a:srgbClr val="003399"/>
                </a:solidFill>
                <a:latin typeface="Times New Roman"/>
                <a:ea typeface="Times New Roman"/>
              </a:rPr>
              <a:t>giận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đỏ</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mặt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giơ</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tay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dọa</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nói</a:t>
            </a:r>
            <a:r>
              <a:rPr lang="en-US" sz="3200" b="1" dirty="0">
                <a:solidFill>
                  <a:srgbClr val="003399"/>
                </a:solidFill>
                <a:latin typeface="Times New Roman"/>
                <a:ea typeface="Times New Roman"/>
              </a:rPr>
              <a:t>:"</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cố</a:t>
            </a:r>
            <a:r>
              <a:rPr lang="en-US" sz="3200" b="1" dirty="0">
                <a:solidFill>
                  <a:srgbClr val="003399"/>
                </a:solidFill>
                <a:latin typeface="Times New Roman"/>
                <a:ea typeface="Times New Roman"/>
              </a:rPr>
              <a:t> ý </a:t>
            </a:r>
            <a:r>
              <a:rPr lang="en-US" sz="3200" b="1" dirty="0" err="1">
                <a:solidFill>
                  <a:srgbClr val="003399"/>
                </a:solidFill>
                <a:latin typeface="Times New Roman"/>
                <a:ea typeface="Times New Roman"/>
              </a:rPr>
              <a:t>đấy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nhé</a:t>
            </a:r>
            <a:r>
              <a:rPr lang="en-US" sz="3200" b="1" dirty="0">
                <a:solidFill>
                  <a:srgbClr val="003399"/>
                </a:solidFill>
                <a:latin typeface="Times New Roman"/>
                <a:ea typeface="Times New Roman"/>
              </a:rPr>
              <a:t>!"</a:t>
            </a:r>
            <a:r>
              <a:rPr lang="en-US" sz="3200" b="1" dirty="0">
                <a:latin typeface="Times New Roman"/>
                <a:ea typeface="Times New Roman"/>
              </a:rPr>
              <a:t/>
            </a:r>
            <a:br>
              <a:rPr lang="en-US" sz="3200" b="1" dirty="0">
                <a:latin typeface="Times New Roman"/>
                <a:ea typeface="Times New Roman"/>
              </a:rPr>
            </a:br>
            <a:r>
              <a:rPr lang="en-US" sz="3200" b="1" dirty="0" err="1">
                <a:solidFill>
                  <a:srgbClr val="003399"/>
                </a:solidFill>
                <a:latin typeface="Times New Roman"/>
                <a:ea typeface="Times New Roman"/>
              </a:rPr>
              <a:t>Thấy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thầy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giáo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nhìn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hạ</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tay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xuống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nhưng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lại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nói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thêm</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Lát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nữa</a:t>
            </a:r>
            <a:r>
              <a:rPr lang="en-US" sz="3200" b="1" dirty="0">
                <a:solidFill>
                  <a:srgbClr val="003399"/>
                </a:solidFill>
                <a:latin typeface="Times New Roman"/>
                <a:ea typeface="Times New Roman"/>
              </a:rPr>
              <a:t> ta </a:t>
            </a:r>
            <a:r>
              <a:rPr lang="en-US" sz="3200" b="1" dirty="0" err="1">
                <a:solidFill>
                  <a:srgbClr val="003399"/>
                </a:solidFill>
                <a:latin typeface="Times New Roman"/>
                <a:ea typeface="Times New Roman"/>
              </a:rPr>
              <a:t>gặp</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nhau</a:t>
            </a:r>
            <a:r>
              <a:rPr lang="en-US" sz="3200" b="1" dirty="0">
                <a:solidFill>
                  <a:srgbClr val="003399"/>
                </a:solidFill>
                <a:latin typeface="Times New Roman"/>
                <a:ea typeface="Times New Roman"/>
              </a:rPr>
              <a:t> ở </a:t>
            </a:r>
            <a:r>
              <a:rPr lang="en-US" sz="3200" b="1" dirty="0" err="1">
                <a:solidFill>
                  <a:srgbClr val="003399"/>
                </a:solidFill>
                <a:latin typeface="Times New Roman"/>
                <a:ea typeface="Times New Roman"/>
              </a:rPr>
              <a:t>cổng</a:t>
            </a:r>
            <a:r>
              <a:rPr lang="en-US" sz="3200" b="1" dirty="0">
                <a:solidFill>
                  <a:srgbClr val="003399"/>
                </a:solidFill>
                <a:latin typeface="Times New Roman"/>
                <a:ea typeface="Times New Roman"/>
              </a:rPr>
              <a:t>."</a:t>
            </a:r>
            <a:endParaRPr lang="en-US" sz="3200" b="1" dirty="0">
              <a:effectLst/>
              <a:latin typeface="Times New Roman"/>
              <a:ea typeface="Times New Roman"/>
            </a:endParaRPr>
          </a:p>
        </p:txBody>
      </p:sp>
      <p:sp>
        <p:nvSpPr>
          <p:cNvPr id="4" name="TextBox 3"/>
          <p:cNvSpPr txBox="1"/>
          <p:nvPr/>
        </p:nvSpPr>
        <p:spPr>
          <a:xfrm>
            <a:off x="2667000" y="533400"/>
            <a:ext cx="3657600" cy="1200329"/>
          </a:xfrm>
          <a:prstGeom prst="rect">
            <a:avLst/>
          </a:prstGeom>
          <a:noFill/>
        </p:spPr>
        <p:txBody>
          <a:bodyPr wrap="square" rtlCol="0">
            <a:spAutoFit/>
          </a:bodyPr>
          <a:lstStyle/>
          <a:p>
            <a:pPr algn="ctr"/>
            <a:r>
              <a:rPr lang="en-US" sz="3600" b="1" u="sng" dirty="0" err="1">
                <a:solidFill>
                  <a:srgbClr val="3333FF"/>
                </a:solidFill>
                <a:latin typeface="Times New Roman" pitchFamily="18" charset="0"/>
                <a:cs typeface="Times New Roman" pitchFamily="18" charset="0"/>
              </a:rPr>
              <a:t>Tập</a:t>
            </a:r>
            <a:r>
              <a:rPr lang="en-US" sz="3600" b="1" u="sng" dirty="0">
                <a:solidFill>
                  <a:srgbClr val="3333FF"/>
                </a:solidFill>
                <a:latin typeface="Times New Roman" pitchFamily="18" charset="0"/>
                <a:cs typeface="Times New Roman" pitchFamily="18" charset="0"/>
              </a:rPr>
              <a:t> </a:t>
            </a:r>
            <a:r>
              <a:rPr lang="en-US" sz="3600" b="1" u="sng" dirty="0" err="1">
                <a:solidFill>
                  <a:srgbClr val="3333FF"/>
                </a:solidFill>
                <a:latin typeface="Times New Roman" pitchFamily="18" charset="0"/>
                <a:cs typeface="Times New Roman" pitchFamily="18" charset="0"/>
              </a:rPr>
              <a:t>đọc</a:t>
            </a:r>
            <a:endParaRPr lang="en-US" sz="3600" b="1" u="sng" dirty="0">
              <a:solidFill>
                <a:srgbClr val="3333FF"/>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170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20" name="AutoShape 4"/>
          <p:cNvSpPr>
            <a:spLocks noChangeArrowheads="1"/>
          </p:cNvSpPr>
          <p:nvPr/>
        </p:nvSpPr>
        <p:spPr bwMode="auto">
          <a:xfrm>
            <a:off x="2667000" y="533400"/>
            <a:ext cx="3505200" cy="1143000"/>
          </a:xfrm>
          <a:prstGeom prst="cloudCallout">
            <a:avLst>
              <a:gd name="adj1" fmla="val -41574"/>
              <a:gd name="adj2" fmla="val 96667"/>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2:</a:t>
            </a:r>
            <a:r>
              <a:rPr lang="nl-NL" sz="2400" b="1" dirty="0">
                <a:solidFill>
                  <a:srgbClr val="3333FF"/>
                </a:solidFill>
                <a:latin typeface="Times New Roman" pitchFamily="18" charset="0"/>
                <a:cs typeface="Times New Roman" pitchFamily="18" charset="0"/>
              </a:rPr>
              <a:t>  Tìm hiểu bài</a:t>
            </a:r>
            <a:endParaRPr lang="en-US" sz="2400" b="1" dirty="0">
              <a:solidFill>
                <a:srgbClr val="3333FF"/>
              </a:solidFill>
              <a:latin typeface="Times New Roman" pitchFamily="18" charset="0"/>
              <a:cs typeface="Times New Roman" pitchFamily="18" charset="0"/>
            </a:endParaRPr>
          </a:p>
        </p:txBody>
      </p:sp>
      <p:sp>
        <p:nvSpPr>
          <p:cNvPr id="22533" name="Text Box 5"/>
          <p:cNvSpPr txBox="1">
            <a:spLocks noChangeArrowheads="1"/>
          </p:cNvSpPr>
          <p:nvPr/>
        </p:nvSpPr>
        <p:spPr bwMode="auto">
          <a:xfrm>
            <a:off x="686873" y="1905000"/>
            <a:ext cx="8077200" cy="457200"/>
          </a:xfrm>
          <a:prstGeom prst="rect">
            <a:avLst/>
          </a:prstGeom>
          <a:noFill/>
          <a:ln w="9525">
            <a:noFill/>
            <a:miter lim="800000"/>
            <a:headEnd/>
            <a:tailEnd/>
          </a:ln>
        </p:spPr>
        <p:txBody>
          <a:bodyPr>
            <a:spAutoFit/>
          </a:bodyPr>
          <a:lstStyle/>
          <a:p>
            <a:pPr algn="ctr">
              <a:spcBef>
                <a:spcPct val="50000"/>
              </a:spcBef>
            </a:pPr>
            <a:r>
              <a:rPr lang="en-US" sz="2400" b="1" u="sng" dirty="0" err="1">
                <a:solidFill>
                  <a:srgbClr val="7030A0"/>
                </a:solidFill>
                <a:latin typeface="Times New Roman" pitchFamily="18" charset="0"/>
                <a:cs typeface="Times New Roman" pitchFamily="18" charset="0"/>
              </a:rPr>
              <a:t>Câu</a:t>
            </a:r>
            <a:r>
              <a:rPr lang="en-US" sz="2400" b="1" u="sng" dirty="0">
                <a:solidFill>
                  <a:srgbClr val="7030A0"/>
                </a:solidFill>
                <a:latin typeface="Times New Roman" pitchFamily="18" charset="0"/>
                <a:cs typeface="Times New Roman" pitchFamily="18" charset="0"/>
              </a:rPr>
              <a:t> </a:t>
            </a:r>
            <a:r>
              <a:rPr lang="en-US" sz="2400" b="1" u="sng" dirty="0" err="1">
                <a:solidFill>
                  <a:srgbClr val="7030A0"/>
                </a:solidFill>
                <a:latin typeface="Times New Roman" pitchFamily="18" charset="0"/>
                <a:cs typeface="Times New Roman" pitchFamily="18" charset="0"/>
              </a:rPr>
              <a:t>hỏi</a:t>
            </a:r>
            <a:r>
              <a:rPr lang="en-US" sz="2400" b="1" dirty="0">
                <a:solidFill>
                  <a:srgbClr val="7030A0"/>
                </a:solidFill>
                <a:latin typeface="Times New Roman" pitchFamily="18" charset="0"/>
                <a:cs typeface="Times New Roman" pitchFamily="18" charset="0"/>
              </a:rPr>
              <a:t>:                                                 </a:t>
            </a:r>
            <a:r>
              <a:rPr lang="en-US" sz="2400" b="1" u="sng" dirty="0" err="1">
                <a:solidFill>
                  <a:srgbClr val="7030A0"/>
                </a:solidFill>
                <a:latin typeface="Times New Roman" pitchFamily="18" charset="0"/>
                <a:cs typeface="Times New Roman" pitchFamily="18" charset="0"/>
              </a:rPr>
              <a:t>Trả</a:t>
            </a:r>
            <a:r>
              <a:rPr lang="en-US" sz="2400" b="1" u="sng" dirty="0">
                <a:solidFill>
                  <a:srgbClr val="7030A0"/>
                </a:solidFill>
                <a:latin typeface="Times New Roman" pitchFamily="18" charset="0"/>
                <a:cs typeface="Times New Roman" pitchFamily="18" charset="0"/>
              </a:rPr>
              <a:t> </a:t>
            </a:r>
            <a:r>
              <a:rPr lang="en-US" sz="2400" b="1" u="sng" dirty="0" err="1">
                <a:solidFill>
                  <a:srgbClr val="7030A0"/>
                </a:solidFill>
                <a:latin typeface="Times New Roman" pitchFamily="18" charset="0"/>
                <a:cs typeface="Times New Roman" pitchFamily="18" charset="0"/>
              </a:rPr>
              <a:t>lời</a:t>
            </a:r>
            <a:r>
              <a:rPr lang="en-US" sz="2400" b="1" u="sng" dirty="0">
                <a:solidFill>
                  <a:srgbClr val="7030A0"/>
                </a:solidFill>
                <a:latin typeface="Times New Roman" pitchFamily="18" charset="0"/>
                <a:cs typeface="Times New Roman" pitchFamily="18" charset="0"/>
              </a:rPr>
              <a:t>:</a:t>
            </a:r>
          </a:p>
        </p:txBody>
      </p:sp>
      <p:sp>
        <p:nvSpPr>
          <p:cNvPr id="22534" name="Line 6"/>
          <p:cNvSpPr>
            <a:spLocks noChangeShapeType="1"/>
          </p:cNvSpPr>
          <p:nvPr/>
        </p:nvSpPr>
        <p:spPr bwMode="auto">
          <a:xfrm>
            <a:off x="4191000" y="2743200"/>
            <a:ext cx="0" cy="4114800"/>
          </a:xfrm>
          <a:prstGeom prst="line">
            <a:avLst/>
          </a:prstGeom>
          <a:noFill/>
          <a:ln w="9525">
            <a:solidFill>
              <a:schemeClr val="tx1"/>
            </a:solidFill>
            <a:round/>
            <a:headEnd/>
            <a:tailEnd/>
          </a:ln>
        </p:spPr>
        <p:txBody>
          <a:bodyPr/>
          <a:lstStyle/>
          <a:p>
            <a:endParaRPr lang="en-US"/>
          </a:p>
        </p:txBody>
      </p:sp>
      <p:sp>
        <p:nvSpPr>
          <p:cNvPr id="22535" name="Text Box 7"/>
          <p:cNvSpPr txBox="1">
            <a:spLocks noChangeArrowheads="1"/>
          </p:cNvSpPr>
          <p:nvPr/>
        </p:nvSpPr>
        <p:spPr bwMode="auto">
          <a:xfrm>
            <a:off x="304800" y="2514600"/>
            <a:ext cx="3657600" cy="457200"/>
          </a:xfrm>
          <a:prstGeom prst="rect">
            <a:avLst/>
          </a:prstGeom>
          <a:noFill/>
          <a:ln w="9525">
            <a:noFill/>
            <a:miter lim="800000"/>
            <a:headEnd/>
            <a:tailEnd/>
          </a:ln>
        </p:spPr>
        <p:txBody>
          <a:bodyPr>
            <a:spAutoFit/>
          </a:bodyPr>
          <a:lstStyle/>
          <a:p>
            <a:pPr>
              <a:spcBef>
                <a:spcPct val="50000"/>
              </a:spcBef>
            </a:pP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Câu</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chuyện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kể</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về</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ai</a:t>
            </a:r>
            <a:r>
              <a:rPr lang="en-US" sz="2400" b="1" dirty="0">
                <a:solidFill>
                  <a:srgbClr val="006600"/>
                </a:solidFill>
                <a:latin typeface="Times New Roman" pitchFamily="18" charset="0"/>
                <a:cs typeface="Times New Roman" pitchFamily="18" charset="0"/>
              </a:rPr>
              <a:t> ?</a:t>
            </a:r>
          </a:p>
        </p:txBody>
      </p:sp>
      <p:sp>
        <p:nvSpPr>
          <p:cNvPr id="22536" name="Text Box 8"/>
          <p:cNvSpPr txBox="1">
            <a:spLocks noChangeArrowheads="1"/>
          </p:cNvSpPr>
          <p:nvPr/>
        </p:nvSpPr>
        <p:spPr bwMode="auto">
          <a:xfrm>
            <a:off x="4267200" y="2709067"/>
            <a:ext cx="4724400" cy="830263"/>
          </a:xfrm>
          <a:prstGeom prst="rect">
            <a:avLst/>
          </a:prstGeom>
          <a:noFill/>
          <a:ln w="9525">
            <a:noFill/>
            <a:miter lim="800000"/>
            <a:headEnd/>
            <a:tailEnd/>
          </a:ln>
        </p:spPr>
        <p:txBody>
          <a:bodyPr>
            <a:spAutoFit/>
          </a:bodyPr>
          <a:lstStyle/>
          <a:p>
            <a:pPr>
              <a:spcBef>
                <a:spcPct val="50000"/>
              </a:spcBef>
            </a:pP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Câu</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chuyện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kể</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về</a:t>
            </a:r>
            <a:r>
              <a:rPr lang="fr-FR" sz="2400" b="1" dirty="0">
                <a:solidFill>
                  <a:srgbClr val="3333FF"/>
                </a:solidFill>
                <a:latin typeface="Times New Roman" pitchFamily="18" charset="0"/>
                <a:cs typeface="Times New Roman" pitchFamily="18" charset="0"/>
              </a:rPr>
              <a:t> En-ri-</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và</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a:t>
            </a:r>
            <a:r>
              <a:rPr lang="fr-FR" sz="2400" b="1" dirty="0" err="1">
                <a:solidFill>
                  <a:srgbClr val="3333FF"/>
                </a:solidFill>
                <a:latin typeface="Times New Roman" pitchFamily="18" charset="0"/>
                <a:cs typeface="Times New Roman" pitchFamily="18" charset="0"/>
              </a:rPr>
              <a:t>rét</a:t>
            </a:r>
            <a:r>
              <a:rPr lang="fr-FR" sz="2400" b="1" dirty="0">
                <a:solidFill>
                  <a:srgbClr val="3333FF"/>
                </a:solidFill>
                <a:latin typeface="Times New Roman" pitchFamily="18" charset="0"/>
                <a:cs typeface="Times New Roman" pitchFamily="18" charset="0"/>
              </a:rPr>
              <a:t>-ti.</a:t>
            </a:r>
            <a:r>
              <a:rPr lang="en-US" sz="2400" b="1" dirty="0">
                <a:solidFill>
                  <a:srgbClr val="3333FF"/>
                </a:solidFill>
                <a:latin typeface="Times New Roman" pitchFamily="18" charset="0"/>
                <a:cs typeface="Times New Roman" pitchFamily="18" charset="0"/>
              </a:rPr>
              <a:t> </a:t>
            </a:r>
          </a:p>
        </p:txBody>
      </p:sp>
      <p:sp>
        <p:nvSpPr>
          <p:cNvPr id="22537" name="Text Box 9"/>
          <p:cNvSpPr txBox="1">
            <a:spLocks noChangeArrowheads="1"/>
          </p:cNvSpPr>
          <p:nvPr/>
        </p:nvSpPr>
        <p:spPr bwMode="auto">
          <a:xfrm>
            <a:off x="304800" y="3548990"/>
            <a:ext cx="3733800" cy="830263"/>
          </a:xfrm>
          <a:prstGeom prst="rect">
            <a:avLst/>
          </a:prstGeom>
          <a:noFill/>
          <a:ln w="9525">
            <a:noFill/>
            <a:miter lim="800000"/>
            <a:headEnd/>
            <a:tailEnd/>
          </a:ln>
        </p:spPr>
        <p:txBody>
          <a:bodyPr>
            <a:spAutoFit/>
          </a:bodyPr>
          <a:lstStyle/>
          <a:p>
            <a:pPr>
              <a:spcBef>
                <a:spcPct val="50000"/>
              </a:spcBef>
            </a:pP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Vì</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hai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bạn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nhỏ</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giận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nhau</a:t>
            </a:r>
            <a:r>
              <a:rPr lang="en-US" sz="2400" b="1" dirty="0">
                <a:solidFill>
                  <a:srgbClr val="006600"/>
                </a:solidFill>
                <a:latin typeface="Times New Roman" pitchFamily="18" charset="0"/>
                <a:cs typeface="Times New Roman" pitchFamily="18" charset="0"/>
              </a:rPr>
              <a:t> ?</a:t>
            </a:r>
          </a:p>
        </p:txBody>
      </p:sp>
      <p:sp>
        <p:nvSpPr>
          <p:cNvPr id="22538" name="Text Box 10"/>
          <p:cNvSpPr txBox="1">
            <a:spLocks noChangeArrowheads="1"/>
          </p:cNvSpPr>
          <p:nvPr/>
        </p:nvSpPr>
        <p:spPr bwMode="auto">
          <a:xfrm>
            <a:off x="4267200" y="3539331"/>
            <a:ext cx="4724400" cy="2677656"/>
          </a:xfrm>
          <a:prstGeom prst="rect">
            <a:avLst/>
          </a:prstGeom>
          <a:noFill/>
          <a:ln w="9525">
            <a:noFill/>
            <a:miter lim="800000"/>
            <a:headEnd/>
            <a:tailEnd/>
          </a:ln>
        </p:spPr>
        <p:txBody>
          <a:bodyPr>
            <a:spAutoFit/>
          </a:bodyPr>
          <a:lstStyle/>
          <a:p>
            <a:pPr>
              <a:spcBef>
                <a:spcPct val="50000"/>
              </a:spcBef>
            </a:pPr>
            <a:r>
              <a:rPr lang="fr-FR" sz="2400" dirty="0">
                <a:latin typeface="Arial" charset="0"/>
              </a:rPr>
              <a:t> </a:t>
            </a:r>
            <a:r>
              <a:rPr lang="fr-FR" sz="2400" dirty="0">
                <a:solidFill>
                  <a:srgbClr val="3333FF"/>
                </a:solidFill>
                <a:latin typeface="Arial" charset="0"/>
              </a:rPr>
              <a:t>+ </a:t>
            </a:r>
            <a:r>
              <a:rPr lang="fr-FR" sz="2400" b="1" dirty="0" err="1">
                <a:solidFill>
                  <a:srgbClr val="3333FF"/>
                </a:solidFill>
                <a:latin typeface="Times New Roman" pitchFamily="18" charset="0"/>
                <a:cs typeface="Times New Roman" pitchFamily="18" charset="0"/>
              </a:rPr>
              <a:t>Vì</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a:t>
            </a:r>
            <a:r>
              <a:rPr lang="fr-FR" sz="2400" b="1" dirty="0" err="1">
                <a:solidFill>
                  <a:srgbClr val="3333FF"/>
                </a:solidFill>
                <a:latin typeface="Times New Roman" pitchFamily="18" charset="0"/>
                <a:cs typeface="Times New Roman" pitchFamily="18" charset="0"/>
              </a:rPr>
              <a:t>rét</a:t>
            </a:r>
            <a:r>
              <a:rPr lang="fr-FR" sz="2400" b="1" dirty="0">
                <a:solidFill>
                  <a:srgbClr val="3333FF"/>
                </a:solidFill>
                <a:latin typeface="Times New Roman" pitchFamily="18" charset="0"/>
                <a:cs typeface="Times New Roman" pitchFamily="18" charset="0"/>
              </a:rPr>
              <a:t>-ti </a:t>
            </a:r>
            <a:r>
              <a:rPr lang="fr-FR" sz="2400" b="1" dirty="0" err="1">
                <a:solidFill>
                  <a:srgbClr val="3333FF"/>
                </a:solidFill>
                <a:latin typeface="Times New Roman" pitchFamily="18" charset="0"/>
                <a:cs typeface="Times New Roman" pitchFamily="18" charset="0"/>
              </a:rPr>
              <a:t>vô</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tình</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chạm</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vào</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khuỷu</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tay</a:t>
            </a:r>
            <a:r>
              <a:rPr lang="fr-FR" sz="2400" b="1" dirty="0">
                <a:solidFill>
                  <a:srgbClr val="3333FF"/>
                </a:solidFill>
                <a:latin typeface="Times New Roman" pitchFamily="18" charset="0"/>
                <a:cs typeface="Times New Roman" pitchFamily="18" charset="0"/>
              </a:rPr>
              <a:t> En-ri-</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làm</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cây</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bút</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của</a:t>
            </a:r>
            <a:r>
              <a:rPr lang="fr-FR" sz="2400" b="1" dirty="0">
                <a:solidFill>
                  <a:srgbClr val="3333FF"/>
                </a:solidFill>
                <a:latin typeface="Times New Roman" pitchFamily="18" charset="0"/>
                <a:cs typeface="Times New Roman" pitchFamily="18" charset="0"/>
              </a:rPr>
              <a:t> En-ri-</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nguệch</a:t>
            </a:r>
            <a:r>
              <a:rPr lang="fr-FR" sz="2400" b="1" dirty="0">
                <a:solidFill>
                  <a:srgbClr val="3333FF"/>
                </a:solidFill>
                <a:latin typeface="Times New Roman" pitchFamily="18" charset="0"/>
                <a:cs typeface="Times New Roman" pitchFamily="18" charset="0"/>
              </a:rPr>
              <a:t> ra </a:t>
            </a:r>
            <a:r>
              <a:rPr lang="fr-FR" sz="2400" b="1" dirty="0" err="1">
                <a:solidFill>
                  <a:srgbClr val="3333FF"/>
                </a:solidFill>
                <a:latin typeface="Times New Roman" pitchFamily="18" charset="0"/>
                <a:cs typeface="Times New Roman" pitchFamily="18" charset="0"/>
              </a:rPr>
              <a:t>một</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đường</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rất</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xấu</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Hiểu</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lầm</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bạn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cố</a:t>
            </a:r>
            <a:r>
              <a:rPr lang="fr-FR" sz="2400" b="1" dirty="0">
                <a:solidFill>
                  <a:srgbClr val="3333FF"/>
                </a:solidFill>
                <a:latin typeface="Times New Roman" pitchFamily="18" charset="0"/>
                <a:cs typeface="Times New Roman" pitchFamily="18" charset="0"/>
              </a:rPr>
              <a:t> ý </a:t>
            </a:r>
            <a:r>
              <a:rPr lang="fr-FR" sz="2400" b="1" dirty="0" err="1">
                <a:solidFill>
                  <a:srgbClr val="3333FF"/>
                </a:solidFill>
                <a:latin typeface="Times New Roman" pitchFamily="18" charset="0"/>
                <a:cs typeface="Times New Roman" pitchFamily="18" charset="0"/>
              </a:rPr>
              <a:t>làm</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hỏng</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bài</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viết</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của</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mình</a:t>
            </a:r>
            <a:r>
              <a:rPr lang="fr-FR" sz="2400" b="1" dirty="0">
                <a:solidFill>
                  <a:srgbClr val="3333FF"/>
                </a:solidFill>
                <a:latin typeface="Times New Roman" pitchFamily="18" charset="0"/>
                <a:cs typeface="Times New Roman" pitchFamily="18" charset="0"/>
              </a:rPr>
              <a:t>, En-ri-</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tức</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giận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và</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trả</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thù</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a:t>
            </a:r>
            <a:r>
              <a:rPr lang="fr-FR" sz="2400" b="1" dirty="0" err="1">
                <a:solidFill>
                  <a:srgbClr val="3333FF"/>
                </a:solidFill>
                <a:latin typeface="Times New Roman" pitchFamily="18" charset="0"/>
                <a:cs typeface="Times New Roman" pitchFamily="18" charset="0"/>
              </a:rPr>
              <a:t>rét</a:t>
            </a:r>
            <a:r>
              <a:rPr lang="fr-FR" sz="2400" b="1" dirty="0">
                <a:solidFill>
                  <a:srgbClr val="3333FF"/>
                </a:solidFill>
                <a:latin typeface="Times New Roman" pitchFamily="18" charset="0"/>
                <a:cs typeface="Times New Roman" pitchFamily="18" charset="0"/>
              </a:rPr>
              <a:t>-ti </a:t>
            </a:r>
            <a:r>
              <a:rPr lang="fr-FR" sz="2400" b="1" dirty="0" err="1">
                <a:solidFill>
                  <a:srgbClr val="3333FF"/>
                </a:solidFill>
                <a:latin typeface="Times New Roman" pitchFamily="18" charset="0"/>
                <a:cs typeface="Times New Roman" pitchFamily="18" charset="0"/>
              </a:rPr>
              <a:t>bằng</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cách</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đẩy</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vào</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khuỷu</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tay</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bạn</a:t>
            </a:r>
            <a:r>
              <a:rPr lang="fr-FR" sz="2400" b="1" dirty="0">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wipe(down)">
                                      <p:cBhvr>
                                        <p:cTn id="7" dur="500"/>
                                        <p:tgtEl>
                                          <p:spTgt spid="22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6">
                                            <p:txEl>
                                              <p:pRg st="0" end="0"/>
                                            </p:txEl>
                                          </p:spTgt>
                                        </p:tgtEl>
                                        <p:attrNameLst>
                                          <p:attrName>style.visibility</p:attrName>
                                        </p:attrNameLst>
                                      </p:cBhvr>
                                      <p:to>
                                        <p:strVal val="visible"/>
                                      </p:to>
                                    </p:set>
                                    <p:anim calcmode="lin" valueType="num">
                                      <p:cBhvr additive="base">
                                        <p:cTn id="12" dur="500" fill="hold"/>
                                        <p:tgtEl>
                                          <p:spTgt spid="2253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537"/>
                                        </p:tgtEl>
                                        <p:attrNameLst>
                                          <p:attrName>style.visibility</p:attrName>
                                        </p:attrNameLst>
                                      </p:cBhvr>
                                      <p:to>
                                        <p:strVal val="visible"/>
                                      </p:to>
                                    </p:set>
                                    <p:animEffect transition="in" filter="fade">
                                      <p:cBhvr>
                                        <p:cTn id="18" dur="1000"/>
                                        <p:tgtEl>
                                          <p:spTgt spid="22537"/>
                                        </p:tgtEl>
                                      </p:cBhvr>
                                    </p:animEffect>
                                    <p:anim calcmode="lin" valueType="num">
                                      <p:cBhvr>
                                        <p:cTn id="19" dur="1000" fill="hold"/>
                                        <p:tgtEl>
                                          <p:spTgt spid="22537"/>
                                        </p:tgtEl>
                                        <p:attrNameLst>
                                          <p:attrName>ppt_x</p:attrName>
                                        </p:attrNameLst>
                                      </p:cBhvr>
                                      <p:tavLst>
                                        <p:tav tm="0">
                                          <p:val>
                                            <p:strVal val="#ppt_x"/>
                                          </p:val>
                                        </p:tav>
                                        <p:tav tm="100000">
                                          <p:val>
                                            <p:strVal val="#ppt_x"/>
                                          </p:val>
                                        </p:tav>
                                      </p:tavLst>
                                    </p:anim>
                                    <p:anim calcmode="lin" valueType="num">
                                      <p:cBhvr>
                                        <p:cTn id="20"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2538"/>
                                        </p:tgtEl>
                                        <p:attrNameLst>
                                          <p:attrName>style.visibility</p:attrName>
                                        </p:attrNameLst>
                                      </p:cBhvr>
                                      <p:to>
                                        <p:strVal val="visible"/>
                                      </p:to>
                                    </p:set>
                                    <p:animEffect transition="in" filter="circle(in)">
                                      <p:cBhvr>
                                        <p:cTn id="25" dur="20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001000" cy="4495800"/>
          </a:xfrm>
        </p:spPr>
        <p:txBody>
          <a:bodyPr>
            <a:normAutofit/>
          </a:bodyPr>
          <a:lstStyle/>
          <a:p>
            <a:pPr marL="0" marR="0" algn="just">
              <a:spcBef>
                <a:spcPts val="0"/>
              </a:spcBef>
              <a:spcAft>
                <a:spcPts val="0"/>
              </a:spcAft>
            </a:pPr>
            <a:r>
              <a:rPr lang="en-US" sz="3200" b="1" dirty="0">
                <a:solidFill>
                  <a:srgbClr val="003399"/>
                </a:solidFill>
                <a:latin typeface="Times New Roman"/>
                <a:ea typeface="Times New Roman"/>
              </a:rPr>
              <a:t>3. </a:t>
            </a:r>
            <a:r>
              <a:rPr lang="en-US" sz="3200" b="1" dirty="0" err="1">
                <a:solidFill>
                  <a:srgbClr val="003399"/>
                </a:solidFill>
                <a:latin typeface="Times New Roman"/>
                <a:ea typeface="Times New Roman"/>
              </a:rPr>
              <a:t>Cơn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giận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lắng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xuống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bắt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đầu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hối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hận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Chắc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là</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cố</a:t>
            </a:r>
            <a:r>
              <a:rPr lang="en-US" sz="3200" b="1" dirty="0">
                <a:solidFill>
                  <a:srgbClr val="003399"/>
                </a:solidFill>
                <a:latin typeface="Times New Roman"/>
                <a:ea typeface="Times New Roman"/>
              </a:rPr>
              <a:t> ý </a:t>
            </a:r>
            <a:r>
              <a:rPr lang="en-US" sz="3200" b="1" dirty="0" err="1">
                <a:solidFill>
                  <a:srgbClr val="003399"/>
                </a:solidFill>
                <a:latin typeface="Times New Roman"/>
                <a:ea typeface="Times New Roman"/>
              </a:rPr>
              <a:t>chạm</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vào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khuỷu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tay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thật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nhìn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vai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áo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sứt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chỉ</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chắc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vì</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đã</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vác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củi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giúp</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mẹ</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Bỗng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nhiên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muốn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xin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lỗi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nhưng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đủ</a:t>
            </a:r>
            <a:r>
              <a:rPr lang="en-US" sz="3200" b="1" dirty="0">
                <a:solidFill>
                  <a:srgbClr val="003399"/>
                </a:solidFill>
                <a:latin typeface="Times New Roman"/>
                <a:ea typeface="Times New Roman"/>
              </a:rPr>
              <a:t> can </a:t>
            </a:r>
            <a:r>
              <a:rPr lang="en-US" sz="3200" b="1" dirty="0" err="1">
                <a:solidFill>
                  <a:srgbClr val="003399"/>
                </a:solidFill>
                <a:latin typeface="Times New Roman"/>
                <a:ea typeface="Times New Roman"/>
              </a:rPr>
              <a:t>đảm</a:t>
            </a:r>
            <a:r>
              <a:rPr lang="en-US" sz="3200" b="1" dirty="0">
                <a:solidFill>
                  <a:srgbClr val="003399"/>
                </a:solidFill>
                <a:latin typeface="Times New Roman"/>
                <a:ea typeface="Times New Roman"/>
              </a:rPr>
              <a:t>.</a:t>
            </a:r>
            <a:endParaRPr lang="en-US" sz="3200" b="1" dirty="0">
              <a:effectLst/>
              <a:latin typeface="Times New Roman"/>
              <a:ea typeface="Times New Roman"/>
            </a:endParaRPr>
          </a:p>
        </p:txBody>
      </p:sp>
      <p:sp>
        <p:nvSpPr>
          <p:cNvPr id="4" name="TextBox 3"/>
          <p:cNvSpPr txBox="1"/>
          <p:nvPr/>
        </p:nvSpPr>
        <p:spPr>
          <a:xfrm>
            <a:off x="2667000" y="533400"/>
            <a:ext cx="3657600" cy="1200329"/>
          </a:xfrm>
          <a:prstGeom prst="rect">
            <a:avLst/>
          </a:prstGeom>
          <a:noFill/>
        </p:spPr>
        <p:txBody>
          <a:bodyPr wrap="square" rtlCol="0">
            <a:spAutoFit/>
          </a:bodyPr>
          <a:lstStyle/>
          <a:p>
            <a:pPr algn="ctr"/>
            <a:r>
              <a:rPr lang="en-US" sz="3600" b="1" u="sng" dirty="0" err="1">
                <a:solidFill>
                  <a:srgbClr val="3333FF"/>
                </a:solidFill>
                <a:latin typeface="Times New Roman" pitchFamily="18" charset="0"/>
                <a:cs typeface="Times New Roman" pitchFamily="18" charset="0"/>
              </a:rPr>
              <a:t>Tập</a:t>
            </a:r>
            <a:r>
              <a:rPr lang="en-US" sz="3600" b="1" u="sng" dirty="0">
                <a:solidFill>
                  <a:srgbClr val="3333FF"/>
                </a:solidFill>
                <a:latin typeface="Times New Roman" pitchFamily="18" charset="0"/>
                <a:cs typeface="Times New Roman" pitchFamily="18" charset="0"/>
              </a:rPr>
              <a:t> </a:t>
            </a:r>
            <a:r>
              <a:rPr lang="en-US" sz="3600" b="1" u="sng" dirty="0" err="1">
                <a:solidFill>
                  <a:srgbClr val="3333FF"/>
                </a:solidFill>
                <a:latin typeface="Times New Roman" pitchFamily="18" charset="0"/>
                <a:cs typeface="Times New Roman" pitchFamily="18" charset="0"/>
              </a:rPr>
              <a:t>đọc</a:t>
            </a:r>
            <a:endParaRPr lang="en-US" sz="3600" b="1" u="sng" dirty="0">
              <a:solidFill>
                <a:srgbClr val="3333FF"/>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32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2438400" y="533400"/>
            <a:ext cx="3505200" cy="1143000"/>
          </a:xfrm>
          <a:prstGeom prst="cloudCallout">
            <a:avLst>
              <a:gd name="adj1" fmla="val -41574"/>
              <a:gd name="adj2" fmla="val 96667"/>
            </a:avLst>
          </a:prstGeom>
          <a:solidFill>
            <a:srgbClr val="FF99FF"/>
          </a:solidFill>
          <a:ln w="9525">
            <a:solidFill>
              <a:schemeClr val="tx1"/>
            </a:solidFill>
            <a:round/>
            <a:headEnd/>
            <a:tailEnd/>
          </a:ln>
        </p:spPr>
        <p:txBody>
          <a:bodyPr/>
          <a:lstStyle/>
          <a:p>
            <a:pPr algn="ctr"/>
            <a:r>
              <a:rPr lang="nl-NL" sz="2000" b="1" u="sng" dirty="0">
                <a:solidFill>
                  <a:srgbClr val="3333FF"/>
                </a:solidFill>
                <a:latin typeface="Times New Roman" pitchFamily="18" charset="0"/>
                <a:cs typeface="Times New Roman" pitchFamily="18" charset="0"/>
              </a:rPr>
              <a:t>Hoạt động 2:</a:t>
            </a:r>
            <a:r>
              <a:rPr lang="nl-NL" sz="2000" b="1" dirty="0">
                <a:solidFill>
                  <a:srgbClr val="3333FF"/>
                </a:solidFill>
                <a:latin typeface="Times New Roman" pitchFamily="18" charset="0"/>
                <a:cs typeface="Times New Roman" pitchFamily="18" charset="0"/>
              </a:rPr>
              <a:t>  Tìm hiểu bài</a:t>
            </a:r>
            <a:endParaRPr lang="en-US" sz="2000" b="1" dirty="0">
              <a:solidFill>
                <a:srgbClr val="3333FF"/>
              </a:solidFill>
              <a:latin typeface="Times New Roman" pitchFamily="18" charset="0"/>
              <a:cs typeface="Times New Roman" pitchFamily="18" charset="0"/>
            </a:endParaRPr>
          </a:p>
        </p:txBody>
      </p:sp>
      <p:sp>
        <p:nvSpPr>
          <p:cNvPr id="25605" name="Text Box 5"/>
          <p:cNvSpPr txBox="1">
            <a:spLocks noChangeArrowheads="1"/>
          </p:cNvSpPr>
          <p:nvPr/>
        </p:nvSpPr>
        <p:spPr bwMode="auto">
          <a:xfrm>
            <a:off x="319825" y="1905000"/>
            <a:ext cx="8077200" cy="400050"/>
          </a:xfrm>
          <a:prstGeom prst="rect">
            <a:avLst/>
          </a:prstGeom>
          <a:noFill/>
          <a:ln w="9525">
            <a:noFill/>
            <a:miter lim="800000"/>
            <a:headEnd/>
            <a:tailEnd/>
          </a:ln>
        </p:spPr>
        <p:txBody>
          <a:bodyPr>
            <a:spAutoFit/>
          </a:bodyPr>
          <a:lstStyle/>
          <a:p>
            <a:pPr algn="ctr">
              <a:spcBef>
                <a:spcPct val="50000"/>
              </a:spcBef>
            </a:pPr>
            <a:r>
              <a:rPr lang="en-US" sz="2000" b="1" u="sng" dirty="0" err="1">
                <a:solidFill>
                  <a:srgbClr val="7030A0"/>
                </a:solidFill>
                <a:latin typeface="Times New Roman" pitchFamily="18" charset="0"/>
                <a:cs typeface="Times New Roman" pitchFamily="18" charset="0"/>
              </a:rPr>
              <a:t>Câu</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hỏi</a:t>
            </a:r>
            <a:r>
              <a:rPr lang="en-US" sz="2000" b="1"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Trả</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lời</a:t>
            </a:r>
            <a:r>
              <a:rPr lang="en-US" sz="2000" b="1" u="sng" dirty="0">
                <a:solidFill>
                  <a:srgbClr val="7030A0"/>
                </a:solidFill>
                <a:latin typeface="Times New Roman" pitchFamily="18" charset="0"/>
                <a:cs typeface="Times New Roman" pitchFamily="18" charset="0"/>
              </a:rPr>
              <a:t>:</a:t>
            </a:r>
          </a:p>
        </p:txBody>
      </p:sp>
      <p:sp>
        <p:nvSpPr>
          <p:cNvPr id="25606" name="Line 6"/>
          <p:cNvSpPr>
            <a:spLocks noChangeShapeType="1"/>
          </p:cNvSpPr>
          <p:nvPr/>
        </p:nvSpPr>
        <p:spPr bwMode="auto">
          <a:xfrm>
            <a:off x="4191000" y="2743200"/>
            <a:ext cx="0" cy="4114800"/>
          </a:xfrm>
          <a:prstGeom prst="line">
            <a:avLst/>
          </a:prstGeom>
          <a:noFill/>
          <a:ln w="9525">
            <a:solidFill>
              <a:schemeClr val="tx1"/>
            </a:solidFill>
            <a:round/>
            <a:headEnd/>
            <a:tailEnd/>
          </a:ln>
        </p:spPr>
        <p:txBody>
          <a:bodyPr/>
          <a:lstStyle/>
          <a:p>
            <a:endParaRPr lang="en-US"/>
          </a:p>
        </p:txBody>
      </p:sp>
      <p:sp>
        <p:nvSpPr>
          <p:cNvPr id="25607" name="Text Box 7"/>
          <p:cNvSpPr txBox="1">
            <a:spLocks noChangeArrowheads="1"/>
          </p:cNvSpPr>
          <p:nvPr/>
        </p:nvSpPr>
        <p:spPr bwMode="auto">
          <a:xfrm>
            <a:off x="319825" y="2709930"/>
            <a:ext cx="3657600" cy="708025"/>
          </a:xfrm>
          <a:prstGeom prst="rect">
            <a:avLst/>
          </a:prstGeom>
          <a:noFill/>
          <a:ln w="9525">
            <a:noFill/>
            <a:miter lim="800000"/>
            <a:headEnd/>
            <a:tailEnd/>
          </a:ln>
        </p:spPr>
        <p:txBody>
          <a:bodyPr>
            <a:spAutoFit/>
          </a:bodyPr>
          <a:lstStyle/>
          <a:p>
            <a:pPr>
              <a:spcBef>
                <a:spcPct val="50000"/>
              </a:spcBef>
            </a:pP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Vì</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sao</a:t>
            </a:r>
            <a:r>
              <a:rPr lang="en-US" sz="2000" b="1" dirty="0">
                <a:solidFill>
                  <a:srgbClr val="006600"/>
                </a:solidFill>
                <a:latin typeface="Times New Roman" pitchFamily="18" charset="0"/>
                <a:cs typeface="Times New Roman" pitchFamily="18" charset="0"/>
              </a:rPr>
              <a:t> En-</a:t>
            </a:r>
            <a:r>
              <a:rPr lang="en-US" sz="2000" b="1" dirty="0" err="1">
                <a:solidFill>
                  <a:srgbClr val="006600"/>
                </a:solidFill>
                <a:latin typeface="Times New Roman" pitchFamily="18" charset="0"/>
                <a:cs typeface="Times New Roman" pitchFamily="18" charset="0"/>
              </a:rPr>
              <a:t>ri</a:t>
            </a:r>
            <a:r>
              <a:rPr lang="en-US"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cô</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hối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hận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muốn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xin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lỗi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Cô-rét-ti</a:t>
            </a:r>
            <a:r>
              <a:rPr lang="en-US" sz="2000" b="1" dirty="0">
                <a:solidFill>
                  <a:srgbClr val="006600"/>
                </a:solidFill>
                <a:latin typeface="Times New Roman" pitchFamily="18" charset="0"/>
                <a:cs typeface="Times New Roman" pitchFamily="18" charset="0"/>
              </a:rPr>
              <a:t> ?</a:t>
            </a:r>
          </a:p>
        </p:txBody>
      </p:sp>
      <p:sp>
        <p:nvSpPr>
          <p:cNvPr id="25608" name="Text Box 8"/>
          <p:cNvSpPr txBox="1">
            <a:spLocks noChangeArrowheads="1"/>
          </p:cNvSpPr>
          <p:nvPr/>
        </p:nvSpPr>
        <p:spPr bwMode="auto">
          <a:xfrm>
            <a:off x="4285445" y="2438400"/>
            <a:ext cx="4724400" cy="1631950"/>
          </a:xfrm>
          <a:prstGeom prst="rect">
            <a:avLst/>
          </a:prstGeom>
          <a:noFill/>
          <a:ln w="9525">
            <a:noFill/>
            <a:miter lim="800000"/>
            <a:headEnd/>
            <a:tailEnd/>
          </a:ln>
        </p:spPr>
        <p:txBody>
          <a:bodyPr>
            <a:spAutoFit/>
          </a:bodyPr>
          <a:lstStyle/>
          <a:p>
            <a:pPr>
              <a:spcBef>
                <a:spcPct val="50000"/>
              </a:spcBef>
            </a:pPr>
            <a:r>
              <a:rPr lang="fr-FR" sz="2000" dirty="0">
                <a:latin typeface="Arial" charset="0"/>
              </a:rPr>
              <a:t>+ </a:t>
            </a:r>
            <a:r>
              <a:rPr lang="fr-FR" sz="2000" b="1" dirty="0">
                <a:solidFill>
                  <a:srgbClr val="3333FF"/>
                </a:solidFill>
                <a:latin typeface="Times New Roman" pitchFamily="18" charset="0"/>
                <a:cs typeface="Times New Roman" pitchFamily="18" charset="0"/>
              </a:rPr>
              <a:t>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hối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hận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vì</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sau</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cơn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giận</a:t>
            </a:r>
            <a:r>
              <a:rPr lang="fr-FR" sz="2000" b="1" dirty="0">
                <a:solidFill>
                  <a:srgbClr val="3333FF"/>
                </a:solidFill>
                <a:latin typeface="Times New Roman" pitchFamily="18" charset="0"/>
                <a:cs typeface="Times New Roman" pitchFamily="18" charset="0"/>
              </a:rPr>
              <a:t>, khi </a:t>
            </a:r>
            <a:r>
              <a:rPr lang="fr-FR" sz="2000" b="1" dirty="0" err="1">
                <a:solidFill>
                  <a:srgbClr val="3333FF"/>
                </a:solidFill>
                <a:latin typeface="Times New Roman" pitchFamily="18" charset="0"/>
                <a:cs typeface="Times New Roman" pitchFamily="18" charset="0"/>
              </a:rPr>
              <a:t>bình</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tĩnh</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lại</a:t>
            </a:r>
            <a:r>
              <a:rPr lang="fr-FR" sz="2000" b="1" dirty="0">
                <a:solidFill>
                  <a:srgbClr val="3333FF"/>
                </a:solidFill>
                <a:latin typeface="Times New Roman" pitchFamily="18" charset="0"/>
                <a:cs typeface="Times New Roman" pitchFamily="18" charset="0"/>
              </a:rPr>
              <a:t> 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thấy</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rằng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a:t>
            </a:r>
            <a:r>
              <a:rPr lang="fr-FR" sz="2000" b="1" dirty="0" err="1">
                <a:solidFill>
                  <a:srgbClr val="3333FF"/>
                </a:solidFill>
                <a:latin typeface="Times New Roman" pitchFamily="18" charset="0"/>
                <a:cs typeface="Times New Roman" pitchFamily="18" charset="0"/>
              </a:rPr>
              <a:t>rét</a:t>
            </a:r>
            <a:r>
              <a:rPr lang="fr-FR" sz="2000" b="1" dirty="0">
                <a:solidFill>
                  <a:srgbClr val="3333FF"/>
                </a:solidFill>
                <a:latin typeface="Times New Roman" pitchFamily="18" charset="0"/>
                <a:cs typeface="Times New Roman" pitchFamily="18" charset="0"/>
              </a:rPr>
              <a:t>-ti </a:t>
            </a:r>
            <a:r>
              <a:rPr lang="fr-FR" sz="2000" b="1" dirty="0" err="1">
                <a:solidFill>
                  <a:srgbClr val="3333FF"/>
                </a:solidFill>
                <a:latin typeface="Times New Roman" pitchFamily="18" charset="0"/>
                <a:cs typeface="Times New Roman" pitchFamily="18" charset="0"/>
              </a:rPr>
              <a:t>không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cố</a:t>
            </a:r>
            <a:r>
              <a:rPr lang="fr-FR" sz="2000" b="1" dirty="0">
                <a:solidFill>
                  <a:srgbClr val="3333FF"/>
                </a:solidFill>
                <a:latin typeface="Times New Roman" pitchFamily="18" charset="0"/>
                <a:cs typeface="Times New Roman" pitchFamily="18" charset="0"/>
              </a:rPr>
              <a:t> ý </a:t>
            </a:r>
            <a:r>
              <a:rPr lang="fr-FR" sz="2000" b="1" dirty="0" err="1">
                <a:solidFill>
                  <a:srgbClr val="3333FF"/>
                </a:solidFill>
                <a:latin typeface="Times New Roman" pitchFamily="18" charset="0"/>
                <a:cs typeface="Times New Roman" pitchFamily="18" charset="0"/>
              </a:rPr>
              <a:t>chạm</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vào</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khuỷu</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tay</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mình</a:t>
            </a:r>
            <a:r>
              <a:rPr lang="fr-FR" sz="2000" b="1" dirty="0">
                <a:solidFill>
                  <a:srgbClr val="3333FF"/>
                </a:solidFill>
                <a:latin typeface="Times New Roman" pitchFamily="18" charset="0"/>
                <a:cs typeface="Times New Roman" pitchFamily="18" charset="0"/>
              </a:rPr>
              <a:t>. 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nhìn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thấy</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vai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áo</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bạn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sứt</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chỉ</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thấy</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thương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bạn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và</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càng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hối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hận</a:t>
            </a:r>
            <a:r>
              <a:rPr lang="fr-FR" sz="2000" b="1" dirty="0">
                <a:solidFill>
                  <a:srgbClr val="3333FF"/>
                </a:solidFill>
                <a:latin typeface="Times New Roman" pitchFamily="18" charset="0"/>
                <a:cs typeface="Times New Roman" pitchFamily="18" charset="0"/>
              </a:rPr>
              <a:t>.</a:t>
            </a:r>
            <a:endParaRPr lang="en-US" sz="2000" b="1" dirty="0">
              <a:solidFill>
                <a:srgbClr val="3333FF"/>
              </a:solidFill>
              <a:latin typeface="Times New Roman" pitchFamily="18" charset="0"/>
              <a:cs typeface="Times New Roman" pitchFamily="18" charset="0"/>
            </a:endParaRPr>
          </a:p>
        </p:txBody>
      </p:sp>
      <p:sp>
        <p:nvSpPr>
          <p:cNvPr id="25609" name="Text Box 9"/>
          <p:cNvSpPr txBox="1">
            <a:spLocks noChangeArrowheads="1"/>
          </p:cNvSpPr>
          <p:nvPr/>
        </p:nvSpPr>
        <p:spPr bwMode="auto">
          <a:xfrm>
            <a:off x="319825" y="4092575"/>
            <a:ext cx="3733800" cy="708025"/>
          </a:xfrm>
          <a:prstGeom prst="rect">
            <a:avLst/>
          </a:prstGeom>
          <a:noFill/>
          <a:ln w="9525">
            <a:noFill/>
            <a:miter lim="800000"/>
            <a:headEnd/>
            <a:tailEnd/>
          </a:ln>
        </p:spPr>
        <p:txBody>
          <a:bodyPr>
            <a:spAutoFit/>
          </a:bodyPr>
          <a:lstStyle/>
          <a:p>
            <a:pPr>
              <a:spcBef>
                <a:spcPct val="50000"/>
              </a:spcBef>
            </a:pPr>
            <a:r>
              <a:rPr lang="en-US" sz="2000" b="1" dirty="0">
                <a:solidFill>
                  <a:srgbClr val="006600"/>
                </a:solidFill>
                <a:latin typeface="Times New Roman" pitchFamily="18" charset="0"/>
                <a:cs typeface="Times New Roman" pitchFamily="18" charset="0"/>
              </a:rPr>
              <a:t>+ En-</a:t>
            </a:r>
            <a:r>
              <a:rPr lang="en-US" sz="2000" b="1" dirty="0" err="1">
                <a:solidFill>
                  <a:srgbClr val="006600"/>
                </a:solidFill>
                <a:latin typeface="Times New Roman" pitchFamily="18" charset="0"/>
                <a:cs typeface="Times New Roman" pitchFamily="18" charset="0"/>
              </a:rPr>
              <a:t>ri</a:t>
            </a:r>
            <a:r>
              <a:rPr lang="en-US"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cô</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có</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đủ</a:t>
            </a:r>
            <a:r>
              <a:rPr lang="en-US" sz="2000" b="1" dirty="0">
                <a:solidFill>
                  <a:srgbClr val="006600"/>
                </a:solidFill>
                <a:latin typeface="Times New Roman" pitchFamily="18" charset="0"/>
                <a:cs typeface="Times New Roman" pitchFamily="18" charset="0"/>
              </a:rPr>
              <a:t> can </a:t>
            </a:r>
            <a:r>
              <a:rPr lang="en-US" sz="2000" b="1" dirty="0" err="1">
                <a:solidFill>
                  <a:srgbClr val="006600"/>
                </a:solidFill>
                <a:latin typeface="Times New Roman" pitchFamily="18" charset="0"/>
                <a:cs typeface="Times New Roman" pitchFamily="18" charset="0"/>
              </a:rPr>
              <a:t>đảm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để</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xin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lỗi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Cô-rét</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không</a:t>
            </a:r>
            <a:r>
              <a:rPr lang="en-US" sz="2000" b="1" dirty="0">
                <a:solidFill>
                  <a:srgbClr val="006600"/>
                </a:solidFill>
                <a:latin typeface="Times New Roman" pitchFamily="18" charset="0"/>
                <a:cs typeface="Times New Roman" pitchFamily="18" charset="0"/>
              </a:rPr>
              <a:t>?</a:t>
            </a:r>
          </a:p>
        </p:txBody>
      </p:sp>
      <p:sp>
        <p:nvSpPr>
          <p:cNvPr id="25610" name="Text Box 10"/>
          <p:cNvSpPr txBox="1">
            <a:spLocks noChangeArrowheads="1"/>
          </p:cNvSpPr>
          <p:nvPr/>
        </p:nvSpPr>
        <p:spPr bwMode="auto">
          <a:xfrm>
            <a:off x="4285445" y="4267200"/>
            <a:ext cx="4724400" cy="708025"/>
          </a:xfrm>
          <a:prstGeom prst="rect">
            <a:avLst/>
          </a:prstGeom>
          <a:noFill/>
          <a:ln w="9525">
            <a:noFill/>
            <a:miter lim="800000"/>
            <a:headEnd/>
            <a:tailEnd/>
          </a:ln>
        </p:spPr>
        <p:txBody>
          <a:bodyPr>
            <a:spAutoFit/>
          </a:bodyPr>
          <a:lstStyle/>
          <a:p>
            <a:pPr>
              <a:spcBef>
                <a:spcPct val="50000"/>
              </a:spcBef>
            </a:pPr>
            <a:r>
              <a:rPr lang="fr-FR" sz="2000" dirty="0">
                <a:latin typeface="Arial" charset="0"/>
              </a:rPr>
              <a:t> </a:t>
            </a:r>
            <a:r>
              <a:rPr lang="fr-FR" sz="2000" b="1" dirty="0">
                <a:solidFill>
                  <a:srgbClr val="3333FF"/>
                </a:solidFill>
                <a:latin typeface="Times New Roman" pitchFamily="18" charset="0"/>
                <a:cs typeface="Times New Roman" pitchFamily="18" charset="0"/>
              </a:rPr>
              <a:t>- 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đã</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không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đủ</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can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đảm</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để</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xin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lỗi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a:t>
            </a:r>
            <a:r>
              <a:rPr lang="fr-FR" sz="2000" b="1" dirty="0" err="1">
                <a:solidFill>
                  <a:srgbClr val="3333FF"/>
                </a:solidFill>
                <a:latin typeface="Times New Roman" pitchFamily="18" charset="0"/>
                <a:cs typeface="Times New Roman" pitchFamily="18" charset="0"/>
              </a:rPr>
              <a:t>rét</a:t>
            </a:r>
            <a:r>
              <a:rPr lang="fr-FR" sz="2000" b="1" dirty="0">
                <a:solidFill>
                  <a:srgbClr val="3333FF"/>
                </a:solidFill>
                <a:latin typeface="Times New Roman" pitchFamily="18" charset="0"/>
                <a:cs typeface="Times New Roman" pitchFamily="18" charset="0"/>
              </a:rPr>
              <a:t>-ti.</a:t>
            </a:r>
            <a:endParaRPr lang="en-US" sz="2000"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wheel(1)">
                                      <p:cBhvr>
                                        <p:cTn id="7" dur="2000"/>
                                        <p:tgtEl>
                                          <p:spTgt spid="256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608">
                                            <p:txEl>
                                              <p:pRg st="0" end="0"/>
                                            </p:txEl>
                                          </p:spTgt>
                                        </p:tgtEl>
                                        <p:attrNameLst>
                                          <p:attrName>style.visibility</p:attrName>
                                        </p:attrNameLst>
                                      </p:cBhvr>
                                      <p:to>
                                        <p:strVal val="visible"/>
                                      </p:to>
                                    </p:set>
                                    <p:animEffect transition="in" filter="wheel(1)">
                                      <p:cBhvr>
                                        <p:cTn id="12" dur="2000"/>
                                        <p:tgtEl>
                                          <p:spTgt spid="256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 calcmode="lin" valueType="num">
                                      <p:cBhvr additive="base">
                                        <p:cTn id="17" dur="500" fill="hold"/>
                                        <p:tgtEl>
                                          <p:spTgt spid="25609"/>
                                        </p:tgtEl>
                                        <p:attrNameLst>
                                          <p:attrName>ppt_x</p:attrName>
                                        </p:attrNameLst>
                                      </p:cBhvr>
                                      <p:tavLst>
                                        <p:tav tm="0">
                                          <p:val>
                                            <p:strVal val="#ppt_x"/>
                                          </p:val>
                                        </p:tav>
                                        <p:tav tm="100000">
                                          <p:val>
                                            <p:strVal val="#ppt_x"/>
                                          </p:val>
                                        </p:tav>
                                      </p:tavLst>
                                    </p:anim>
                                    <p:anim calcmode="lin" valueType="num">
                                      <p:cBhvr additive="base">
                                        <p:cTn id="18"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5610">
                                            <p:txEl>
                                              <p:pRg st="0" end="0"/>
                                            </p:txEl>
                                          </p:spTgt>
                                        </p:tgtEl>
                                        <p:attrNameLst>
                                          <p:attrName>style.visibility</p:attrName>
                                        </p:attrNameLst>
                                      </p:cBhvr>
                                      <p:to>
                                        <p:strVal val="visible"/>
                                      </p:to>
                                    </p:set>
                                    <p:animEffect transition="in" filter="circle(in)">
                                      <p:cBhvr>
                                        <p:cTn id="23" dur="2000"/>
                                        <p:tgtEl>
                                          <p:spTgt spid="25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924800" cy="4724400"/>
          </a:xfrm>
        </p:spPr>
        <p:txBody>
          <a:bodyPr>
            <a:noAutofit/>
          </a:bodyPr>
          <a:lstStyle/>
          <a:p>
            <a:pPr marL="0" marR="0" algn="l">
              <a:spcBef>
                <a:spcPts val="0"/>
              </a:spcBef>
              <a:spcAft>
                <a:spcPts val="0"/>
              </a:spcAft>
            </a:pPr>
            <a:r>
              <a:rPr lang="en-US" sz="3200" b="1" dirty="0">
                <a:solidFill>
                  <a:srgbClr val="003399"/>
                </a:solidFill>
                <a:latin typeface="Times New Roman"/>
                <a:ea typeface="Times New Roman"/>
              </a:rPr>
              <a:t>4. Tan </a:t>
            </a:r>
            <a:r>
              <a:rPr lang="en-US" sz="3200" b="1" dirty="0" err="1">
                <a:solidFill>
                  <a:srgbClr val="003399"/>
                </a:solidFill>
                <a:latin typeface="Times New Roman"/>
                <a:ea typeface="Times New Roman"/>
              </a:rPr>
              <a:t>học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theo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mình</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đứng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lại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rút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cây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thước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kẻ</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cầm</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tay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Cậu</a:t>
            </a:r>
            <a:r>
              <a:rPr lang="en-US" sz="3200" b="1" dirty="0">
                <a:solidFill>
                  <a:srgbClr val="003399"/>
                </a:solidFill>
                <a:latin typeface="Times New Roman"/>
                <a:ea typeface="Times New Roman"/>
              </a:rPr>
              <a:t> ta </a:t>
            </a:r>
            <a:r>
              <a:rPr lang="en-US" sz="3200" b="1" dirty="0" err="1">
                <a:solidFill>
                  <a:srgbClr val="003399"/>
                </a:solidFill>
                <a:latin typeface="Times New Roman"/>
                <a:ea typeface="Times New Roman"/>
              </a:rPr>
              <a:t>đi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tới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giơ</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thước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lên</a:t>
            </a:r>
            <a:r>
              <a:rPr lang="en-US" sz="3200" b="1" dirty="0">
                <a:solidFill>
                  <a:srgbClr val="003399"/>
                </a:solidFill>
                <a:latin typeface="Times New Roman"/>
                <a:ea typeface="Times New Roman"/>
              </a:rPr>
              <a:t>.</a:t>
            </a:r>
            <a:r>
              <a:rPr lang="en-US" sz="3200" b="1" dirty="0">
                <a:latin typeface="Times New Roman"/>
                <a:ea typeface="Times New Roman"/>
              </a:rPr>
              <a:t/>
            </a:r>
            <a:br>
              <a:rPr lang="en-US" sz="3200" b="1" dirty="0">
                <a:latin typeface="Times New Roman"/>
                <a:ea typeface="Times New Roman"/>
              </a:rPr>
            </a:b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đừng</a:t>
            </a:r>
            <a:r>
              <a:rPr lang="en-US" sz="3200" b="1" dirty="0">
                <a:solidFill>
                  <a:srgbClr val="003399"/>
                </a:solidFill>
                <a:latin typeface="Times New Roman"/>
                <a:ea typeface="Times New Roman"/>
              </a:rPr>
              <a:t>! -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cười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hiền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hậu</a:t>
            </a:r>
            <a:r>
              <a:rPr lang="en-US" sz="3200" b="1" dirty="0">
                <a:solidFill>
                  <a:srgbClr val="003399"/>
                </a:solidFill>
                <a:latin typeface="Times New Roman"/>
                <a:ea typeface="Times New Roman"/>
              </a:rPr>
              <a:t>- Ta </a:t>
            </a:r>
            <a:r>
              <a:rPr lang="en-US" sz="3200" b="1" dirty="0" err="1">
                <a:solidFill>
                  <a:srgbClr val="003399"/>
                </a:solidFill>
                <a:latin typeface="Times New Roman"/>
                <a:ea typeface="Times New Roman"/>
              </a:rPr>
              <a:t>lại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thân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nhau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như</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trước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đi</a:t>
            </a:r>
            <a:r>
              <a:rPr lang="en-US" sz="3200" b="1" dirty="0">
                <a:solidFill>
                  <a:srgbClr val="003399"/>
                </a:solidFill>
                <a:latin typeface="Times New Roman"/>
                <a:ea typeface="Times New Roman"/>
              </a:rPr>
              <a:t>!</a:t>
            </a:r>
            <a:r>
              <a:rPr lang="en-US" sz="3200" b="1" dirty="0">
                <a:latin typeface="Times New Roman"/>
                <a:ea typeface="Times New Roman"/>
              </a:rPr>
              <a:t/>
            </a:r>
            <a:br>
              <a:rPr lang="en-US" sz="3200" b="1" dirty="0">
                <a:latin typeface="Times New Roman"/>
                <a:ea typeface="Times New Roman"/>
              </a:rPr>
            </a:b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ngạc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nhiên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ngây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ra</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một</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lúc</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rồi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ôm</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chầm</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lấy</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bạn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Cô-rét-ti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nói</a:t>
            </a:r>
            <a:r>
              <a:rPr lang="en-US" sz="3200" b="1" dirty="0">
                <a:solidFill>
                  <a:srgbClr val="003399"/>
                </a:solidFill>
                <a:latin typeface="Times New Roman"/>
                <a:ea typeface="Times New Roman"/>
              </a:rPr>
              <a:t>:</a:t>
            </a:r>
            <a:r>
              <a:rPr lang="en-US" sz="3200" b="1" dirty="0">
                <a:latin typeface="Times New Roman"/>
                <a:ea typeface="Times New Roman"/>
              </a:rPr>
              <a:t/>
            </a:r>
            <a:br>
              <a:rPr lang="en-US" sz="3200" b="1" dirty="0">
                <a:latin typeface="Times New Roman"/>
                <a:ea typeface="Times New Roman"/>
              </a:rPr>
            </a:b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Chúng</a:t>
            </a:r>
            <a:r>
              <a:rPr lang="en-US" sz="3200" b="1" dirty="0">
                <a:solidFill>
                  <a:srgbClr val="003399"/>
                </a:solidFill>
                <a:latin typeface="Times New Roman"/>
                <a:ea typeface="Times New Roman"/>
              </a:rPr>
              <a:t> ta </a:t>
            </a:r>
            <a:r>
              <a:rPr lang="en-US" sz="3200" b="1" dirty="0" err="1">
                <a:solidFill>
                  <a:srgbClr val="003399"/>
                </a:solidFill>
                <a:latin typeface="Times New Roman"/>
                <a:ea typeface="Times New Roman"/>
              </a:rPr>
              <a:t>sẽ</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bao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giờ</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giận</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nhau</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nữa</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phải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En-</a:t>
            </a:r>
            <a:r>
              <a:rPr lang="en-US" sz="3200" b="1" dirty="0" err="1">
                <a:solidFill>
                  <a:srgbClr val="003399"/>
                </a:solidFill>
                <a:latin typeface="Times New Roman"/>
                <a:ea typeface="Times New Roman"/>
              </a:rPr>
              <a:t>ri</a:t>
            </a:r>
            <a:r>
              <a:rPr lang="en-US" sz="3200" b="1" dirty="0">
                <a:solidFill>
                  <a:srgbClr val="003399"/>
                </a:solidFill>
                <a:latin typeface="Times New Roman"/>
                <a:ea typeface="Times New Roman"/>
              </a:rPr>
              <a:t>-</a:t>
            </a:r>
            <a:r>
              <a:rPr lang="en-US" sz="3200" b="1" dirty="0" err="1">
                <a:solidFill>
                  <a:srgbClr val="003399"/>
                </a:solidFill>
                <a:latin typeface="Times New Roman"/>
                <a:ea typeface="Times New Roman"/>
              </a:rPr>
              <a:t>cô</a:t>
            </a:r>
            <a:r>
              <a:rPr lang="en-US" sz="3200" b="1" dirty="0">
                <a:solidFill>
                  <a:srgbClr val="003399"/>
                </a:solidFill>
                <a:latin typeface="Times New Roman"/>
                <a:ea typeface="Times New Roman"/>
              </a:rPr>
              <a:t>?</a:t>
            </a:r>
            <a:r>
              <a:rPr lang="en-US" sz="3200" b="1" dirty="0">
                <a:latin typeface="Times New Roman"/>
                <a:ea typeface="Times New Roman"/>
              </a:rPr>
              <a:t/>
            </a:r>
            <a:br>
              <a:rPr lang="en-US" sz="3200" b="1" dirty="0">
                <a:latin typeface="Times New Roman"/>
                <a:ea typeface="Times New Roman"/>
              </a:rPr>
            </a:b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bao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giờ</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không</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bao</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giờ</a:t>
            </a:r>
            <a:r>
              <a:rPr lang="en-US" sz="3200" b="1" dirty="0">
                <a:solidFill>
                  <a:srgbClr val="003399"/>
                </a:solidFill>
                <a:latin typeface="Times New Roman"/>
                <a:ea typeface="Times New Roman"/>
              </a:rPr>
              <a:t>! - </a:t>
            </a:r>
            <a:r>
              <a:rPr lang="en-US" sz="3200" b="1" dirty="0" err="1">
                <a:solidFill>
                  <a:srgbClr val="003399"/>
                </a:solidFill>
                <a:latin typeface="Times New Roman"/>
                <a:ea typeface="Times New Roman"/>
              </a:rPr>
              <a:t>Tôi</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trả</a:t>
            </a:r>
            <a:r>
              <a:rPr lang="en-US" sz="3200" b="1" dirty="0">
                <a:solidFill>
                  <a:srgbClr val="003399"/>
                </a:solidFill>
                <a:latin typeface="Times New Roman"/>
                <a:ea typeface="Times New Roman"/>
              </a:rPr>
              <a:t> </a:t>
            </a:r>
            <a:r>
              <a:rPr lang="en-US" sz="3200" b="1" dirty="0" err="1">
                <a:solidFill>
                  <a:srgbClr val="003399"/>
                </a:solidFill>
                <a:latin typeface="Times New Roman"/>
                <a:ea typeface="Times New Roman"/>
              </a:rPr>
              <a:t>lời</a:t>
            </a:r>
            <a:r>
              <a:rPr lang="en-US" sz="3200" b="1" dirty="0">
                <a:solidFill>
                  <a:srgbClr val="003399"/>
                </a:solidFill>
                <a:latin typeface="Times New Roman"/>
                <a:ea typeface="Times New Roman"/>
              </a:rPr>
              <a:t>.</a:t>
            </a:r>
            <a:endParaRPr lang="en-US" sz="3200" b="1" dirty="0">
              <a:effectLst/>
              <a:latin typeface="Times New Roman"/>
              <a:ea typeface="Times New Roman"/>
            </a:endParaRPr>
          </a:p>
        </p:txBody>
      </p:sp>
      <p:sp>
        <p:nvSpPr>
          <p:cNvPr id="4" name="TextBox 3"/>
          <p:cNvSpPr txBox="1"/>
          <p:nvPr/>
        </p:nvSpPr>
        <p:spPr>
          <a:xfrm>
            <a:off x="2651975" y="152400"/>
            <a:ext cx="3657600" cy="1200329"/>
          </a:xfrm>
          <a:prstGeom prst="rect">
            <a:avLst/>
          </a:prstGeom>
          <a:noFill/>
        </p:spPr>
        <p:txBody>
          <a:bodyPr wrap="square" rtlCol="0">
            <a:spAutoFit/>
          </a:bodyPr>
          <a:lstStyle/>
          <a:p>
            <a:pPr algn="ctr"/>
            <a:r>
              <a:rPr lang="en-US" sz="3600" b="1" u="sng" dirty="0" err="1">
                <a:solidFill>
                  <a:srgbClr val="3333FF"/>
                </a:solidFill>
                <a:latin typeface="Times New Roman" pitchFamily="18" charset="0"/>
                <a:cs typeface="Times New Roman" pitchFamily="18" charset="0"/>
              </a:rPr>
              <a:t>Tập</a:t>
            </a:r>
            <a:r>
              <a:rPr lang="en-US" sz="3600" b="1" u="sng" dirty="0">
                <a:solidFill>
                  <a:srgbClr val="3333FF"/>
                </a:solidFill>
                <a:latin typeface="Times New Roman" pitchFamily="18" charset="0"/>
                <a:cs typeface="Times New Roman" pitchFamily="18" charset="0"/>
              </a:rPr>
              <a:t> </a:t>
            </a:r>
            <a:r>
              <a:rPr lang="en-US" sz="3600" b="1" u="sng" dirty="0" err="1">
                <a:solidFill>
                  <a:srgbClr val="3333FF"/>
                </a:solidFill>
                <a:latin typeface="Times New Roman" pitchFamily="18" charset="0"/>
                <a:cs typeface="Times New Roman" pitchFamily="18" charset="0"/>
              </a:rPr>
              <a:t>đọc</a:t>
            </a:r>
            <a:endParaRPr lang="en-US" sz="3600" b="1" u="sng" dirty="0">
              <a:solidFill>
                <a:srgbClr val="3333FF"/>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39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630" name="Line 6"/>
          <p:cNvSpPr>
            <a:spLocks noChangeShapeType="1"/>
          </p:cNvSpPr>
          <p:nvPr/>
        </p:nvSpPr>
        <p:spPr bwMode="auto">
          <a:xfrm>
            <a:off x="4259687" y="2305050"/>
            <a:ext cx="0" cy="4114800"/>
          </a:xfrm>
          <a:prstGeom prst="line">
            <a:avLst/>
          </a:prstGeom>
          <a:noFill/>
          <a:ln w="9525">
            <a:solidFill>
              <a:srgbClr val="3333FF"/>
            </a:solidFill>
            <a:round/>
            <a:headEnd/>
            <a:tailEnd/>
          </a:ln>
        </p:spPr>
        <p:txBody>
          <a:bodyPr/>
          <a:lstStyle/>
          <a:p>
            <a:endParaRPr lang="en-US">
              <a:ln>
                <a:solidFill>
                  <a:srgbClr val="3333FF"/>
                </a:solidFill>
              </a:ln>
            </a:endParaRPr>
          </a:p>
        </p:txBody>
      </p:sp>
      <p:sp>
        <p:nvSpPr>
          <p:cNvPr id="26631" name="Text Box 7"/>
          <p:cNvSpPr txBox="1">
            <a:spLocks noChangeArrowheads="1"/>
          </p:cNvSpPr>
          <p:nvPr/>
        </p:nvSpPr>
        <p:spPr bwMode="auto">
          <a:xfrm>
            <a:off x="304800" y="2370137"/>
            <a:ext cx="3657600" cy="830263"/>
          </a:xfrm>
          <a:prstGeom prst="rect">
            <a:avLst/>
          </a:prstGeom>
          <a:noFill/>
          <a:ln w="9525">
            <a:noFill/>
            <a:miter lim="800000"/>
            <a:headEnd/>
            <a:tailEnd/>
          </a:ln>
        </p:spPr>
        <p:txBody>
          <a:bodyPr>
            <a:spAutoFit/>
          </a:bodyPr>
          <a:lstStyle/>
          <a:p>
            <a:pPr>
              <a:spcBef>
                <a:spcPct val="50000"/>
              </a:spcBef>
            </a:pPr>
            <a:r>
              <a:rPr lang="en-US" sz="2400" dirty="0">
                <a:latin typeface="Arial" charset="0"/>
              </a:rPr>
              <a:t>+ </a:t>
            </a:r>
            <a:r>
              <a:rPr lang="en-US" sz="2400" b="1" dirty="0" err="1">
                <a:solidFill>
                  <a:srgbClr val="006600"/>
                </a:solidFill>
                <a:latin typeface="Times New Roman" pitchFamily="18" charset="0"/>
                <a:cs typeface="Times New Roman" pitchFamily="18" charset="0"/>
              </a:rPr>
              <a:t>Hai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bạn</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đã</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làm</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lành</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với</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nhau</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ra</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sao</a:t>
            </a:r>
            <a:r>
              <a:rPr lang="en-US" sz="2400" b="1" dirty="0">
                <a:solidFill>
                  <a:srgbClr val="006600"/>
                </a:solidFill>
                <a:latin typeface="Times New Roman" pitchFamily="18" charset="0"/>
                <a:cs typeface="Times New Roman" pitchFamily="18" charset="0"/>
              </a:rPr>
              <a:t> ?</a:t>
            </a:r>
          </a:p>
        </p:txBody>
      </p:sp>
      <p:sp>
        <p:nvSpPr>
          <p:cNvPr id="26632" name="Text Box 8"/>
          <p:cNvSpPr txBox="1">
            <a:spLocks noChangeArrowheads="1"/>
          </p:cNvSpPr>
          <p:nvPr/>
        </p:nvSpPr>
        <p:spPr bwMode="auto">
          <a:xfrm>
            <a:off x="4267200" y="2370137"/>
            <a:ext cx="4724400" cy="2677656"/>
          </a:xfrm>
          <a:prstGeom prst="rect">
            <a:avLst/>
          </a:prstGeom>
          <a:noFill/>
          <a:ln w="9525">
            <a:noFill/>
            <a:miter lim="800000"/>
            <a:headEnd/>
            <a:tailEnd/>
          </a:ln>
        </p:spPr>
        <p:txBody>
          <a:bodyPr>
            <a:spAutoFit/>
          </a:bodyPr>
          <a:lstStyle/>
          <a:p>
            <a:pPr>
              <a:spcBef>
                <a:spcPct val="50000"/>
              </a:spcBef>
            </a:pPr>
            <a:r>
              <a:rPr lang="fr-FR" sz="2400" dirty="0">
                <a:latin typeface="Arial" charset="0"/>
              </a:rPr>
              <a:t> </a:t>
            </a:r>
            <a:r>
              <a:rPr lang="fr-FR" sz="2400" b="1" dirty="0">
                <a:solidFill>
                  <a:srgbClr val="3333FF"/>
                </a:solidFill>
                <a:latin typeface="Times New Roman" pitchFamily="18" charset="0"/>
                <a:cs typeface="Times New Roman" pitchFamily="18" charset="0"/>
              </a:rPr>
              <a:t>+ </a:t>
            </a:r>
            <a:r>
              <a:rPr lang="vi-VN" sz="2400" b="1" dirty="0">
                <a:solidFill>
                  <a:srgbClr val="3333FF"/>
                </a:solidFill>
                <a:latin typeface="+mj-lt"/>
              </a:rPr>
              <a:t>Khi En-ri-cô giơ cái thước lên toan đánh bạn thì Cô-rét-ti cười hiền hậu ngăn bạn lại: "Ấy đừng! Ta lại thân nhau như trước đi!". Thế rồi hai bạn ôm chầm lấy nhau và hứa sẽ không bao giờ giận nhau nữa.</a:t>
            </a:r>
            <a:endParaRPr lang="en-US" sz="2400" b="1" dirty="0">
              <a:solidFill>
                <a:srgbClr val="3333FF"/>
              </a:solidFill>
              <a:latin typeface="+mj-lt"/>
              <a:cs typeface="Times New Roman" pitchFamily="18" charset="0"/>
            </a:endParaRPr>
          </a:p>
        </p:txBody>
      </p:sp>
      <p:sp>
        <p:nvSpPr>
          <p:cNvPr id="11" name="AutoShape 4"/>
          <p:cNvSpPr>
            <a:spLocks noChangeArrowheads="1"/>
          </p:cNvSpPr>
          <p:nvPr/>
        </p:nvSpPr>
        <p:spPr bwMode="auto">
          <a:xfrm>
            <a:off x="2667000" y="228600"/>
            <a:ext cx="3505200" cy="1143000"/>
          </a:xfrm>
          <a:prstGeom prst="cloudCallout">
            <a:avLst>
              <a:gd name="adj1" fmla="val -41574"/>
              <a:gd name="adj2" fmla="val 96667"/>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2:</a:t>
            </a:r>
            <a:r>
              <a:rPr lang="nl-NL" sz="2400" b="1" dirty="0">
                <a:solidFill>
                  <a:srgbClr val="3333FF"/>
                </a:solidFill>
                <a:latin typeface="Times New Roman" pitchFamily="18" charset="0"/>
                <a:cs typeface="Times New Roman" pitchFamily="18" charset="0"/>
              </a:rPr>
              <a:t>  Tìm hiểu bài</a:t>
            </a:r>
            <a:endParaRPr lang="en-US" sz="2400" b="1" dirty="0">
              <a:solidFill>
                <a:srgbClr val="3333FF"/>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319825" y="1905000"/>
            <a:ext cx="8077200" cy="400050"/>
          </a:xfrm>
          <a:prstGeom prst="rect">
            <a:avLst/>
          </a:prstGeom>
          <a:noFill/>
          <a:ln w="9525">
            <a:noFill/>
            <a:miter lim="800000"/>
            <a:headEnd/>
            <a:tailEnd/>
          </a:ln>
        </p:spPr>
        <p:txBody>
          <a:bodyPr>
            <a:spAutoFit/>
          </a:bodyPr>
          <a:lstStyle/>
          <a:p>
            <a:pPr algn="ctr">
              <a:spcBef>
                <a:spcPct val="50000"/>
              </a:spcBef>
            </a:pPr>
            <a:r>
              <a:rPr lang="en-US" sz="2000" b="1" u="sng" dirty="0" err="1">
                <a:solidFill>
                  <a:srgbClr val="7030A0"/>
                </a:solidFill>
                <a:latin typeface="Times New Roman" pitchFamily="18" charset="0"/>
                <a:cs typeface="Times New Roman" pitchFamily="18" charset="0"/>
              </a:rPr>
              <a:t>Câu</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hỏi</a:t>
            </a:r>
            <a:r>
              <a:rPr lang="en-US" sz="2000" b="1"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Trả</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lời</a:t>
            </a:r>
            <a:r>
              <a:rPr lang="en-US" sz="2000" b="1" u="sng" dirty="0">
                <a:solidFill>
                  <a:srgbClr val="7030A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heckerboard(across)">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box(in)">
                                      <p:cBhvr>
                                        <p:cTn id="12" dur="5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32"/>
                                        </p:tgtEl>
                                        <p:attrNameLst>
                                          <p:attrName>style.visibility</p:attrName>
                                        </p:attrNameLst>
                                      </p:cBhvr>
                                      <p:to>
                                        <p:strVal val="visible"/>
                                      </p:to>
                                    </p:set>
                                    <p:anim calcmode="discrete" valueType="clr">
                                      <p:cBhvr override="childStyle">
                                        <p:cTn id="17" dur="80"/>
                                        <p:tgtEl>
                                          <p:spTgt spid="2663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32"/>
                                        </p:tgtEl>
                                        <p:attrNameLst>
                                          <p:attrName>fillcolor</p:attrName>
                                        </p:attrNameLst>
                                      </p:cBhvr>
                                      <p:tavLst>
                                        <p:tav tm="0">
                                          <p:val>
                                            <p:clrVal>
                                              <a:schemeClr val="accent2"/>
                                            </p:clrVal>
                                          </p:val>
                                        </p:tav>
                                        <p:tav tm="50000">
                                          <p:val>
                                            <p:clrVal>
                                              <a:schemeClr val="hlink"/>
                                            </p:clrVal>
                                          </p:val>
                                        </p:tav>
                                      </p:tavLst>
                                    </p:anim>
                                    <p:set>
                                      <p:cBhvr>
                                        <p:cTn id="19" dur="80"/>
                                        <p:tgtEl>
                                          <p:spTgt spid="266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1" grpId="0"/>
      <p:bldP spid="266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924800" cy="4724400"/>
          </a:xfrm>
        </p:spPr>
        <p:txBody>
          <a:bodyPr>
            <a:noAutofit/>
          </a:bodyPr>
          <a:lstStyle/>
          <a:p>
            <a:pPr marL="0" marR="0" algn="l">
              <a:spcBef>
                <a:spcPts val="0"/>
              </a:spcBef>
              <a:spcAft>
                <a:spcPts val="0"/>
              </a:spcAft>
            </a:pPr>
            <a:r>
              <a:rPr lang="en-US" sz="3200" b="1" dirty="0">
                <a:solidFill>
                  <a:srgbClr val="003399"/>
                </a:solidFill>
                <a:latin typeface="Times New Roman" pitchFamily="18" charset="0"/>
                <a:ea typeface="Times New Roman"/>
                <a:cs typeface="Times New Roman" pitchFamily="18" charset="0"/>
              </a:rPr>
              <a:t>5. </a:t>
            </a:r>
            <a:r>
              <a:rPr lang="en-US" sz="3200" b="1" dirty="0" err="1">
                <a:solidFill>
                  <a:srgbClr val="003399"/>
                </a:solidFill>
                <a:latin typeface="Times New Roman" pitchFamily="18" charset="0"/>
                <a:ea typeface="Times New Roman"/>
                <a:cs typeface="Times New Roman" pitchFamily="18" charset="0"/>
              </a:rPr>
              <a:t>Về</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nhà</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tôi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kể</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chuyện</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cho</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bố</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mẹ</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nghe</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tưởng</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bố</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sẽ</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vui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lòng</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Nào</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ngờ</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bố</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mắng</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Đáng</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lẽ</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chính</a:t>
            </a:r>
            <a:r>
              <a:rPr lang="en-US" sz="3200" b="1" dirty="0">
                <a:solidFill>
                  <a:srgbClr val="003399"/>
                </a:solidFill>
                <a:latin typeface="Times New Roman" pitchFamily="18" charset="0"/>
                <a:ea typeface="Times New Roman"/>
                <a:cs typeface="Times New Roman" pitchFamily="18" charset="0"/>
              </a:rPr>
              <a:t> con </a:t>
            </a:r>
            <a:r>
              <a:rPr lang="en-US" sz="3200" b="1" dirty="0" err="1">
                <a:solidFill>
                  <a:srgbClr val="003399"/>
                </a:solidFill>
                <a:latin typeface="Times New Roman" pitchFamily="18" charset="0"/>
                <a:ea typeface="Times New Roman"/>
                <a:cs typeface="Times New Roman" pitchFamily="18" charset="0"/>
              </a:rPr>
              <a:t>phải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xin</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lỗi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bạn</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vì</a:t>
            </a:r>
            <a:r>
              <a:rPr lang="en-US" sz="3200" b="1" dirty="0">
                <a:solidFill>
                  <a:srgbClr val="003399"/>
                </a:solidFill>
                <a:latin typeface="Times New Roman" pitchFamily="18" charset="0"/>
                <a:ea typeface="Times New Roman"/>
                <a:cs typeface="Times New Roman" pitchFamily="18" charset="0"/>
              </a:rPr>
              <a:t> con </a:t>
            </a:r>
            <a:r>
              <a:rPr lang="en-US" sz="3200" b="1" dirty="0" err="1">
                <a:solidFill>
                  <a:srgbClr val="003399"/>
                </a:solidFill>
                <a:latin typeface="Times New Roman" pitchFamily="18" charset="0"/>
                <a:ea typeface="Times New Roman"/>
                <a:cs typeface="Times New Roman" pitchFamily="18" charset="0"/>
              </a:rPr>
              <a:t>có</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lỗi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Thế</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mà</a:t>
            </a:r>
            <a:r>
              <a:rPr lang="en-US" sz="3200" b="1" dirty="0">
                <a:solidFill>
                  <a:srgbClr val="003399"/>
                </a:solidFill>
                <a:latin typeface="Times New Roman" pitchFamily="18" charset="0"/>
                <a:ea typeface="Times New Roman"/>
                <a:cs typeface="Times New Roman" pitchFamily="18" charset="0"/>
              </a:rPr>
              <a:t> con </a:t>
            </a:r>
            <a:r>
              <a:rPr lang="en-US" sz="3200" b="1" dirty="0" err="1">
                <a:solidFill>
                  <a:srgbClr val="003399"/>
                </a:solidFill>
                <a:latin typeface="Times New Roman" pitchFamily="18" charset="0"/>
                <a:ea typeface="Times New Roman"/>
                <a:cs typeface="Times New Roman" pitchFamily="18" charset="0"/>
              </a:rPr>
              <a:t>lại</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giơ</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thước</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dọa</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đánh</a:t>
            </a:r>
            <a:r>
              <a:rPr lang="en-US" sz="3200" b="1" dirty="0">
                <a:solidFill>
                  <a:srgbClr val="003399"/>
                </a:solidFill>
                <a:latin typeface="Times New Roman" pitchFamily="18" charset="0"/>
                <a:ea typeface="Times New Roman"/>
                <a:cs typeface="Times New Roman" pitchFamily="18" charset="0"/>
              </a:rPr>
              <a:t> </a:t>
            </a:r>
            <a:r>
              <a:rPr lang="en-US" sz="3200" b="1" dirty="0" err="1">
                <a:solidFill>
                  <a:srgbClr val="003399"/>
                </a:solidFill>
                <a:latin typeface="Times New Roman" pitchFamily="18" charset="0"/>
                <a:ea typeface="Times New Roman"/>
                <a:cs typeface="Times New Roman" pitchFamily="18" charset="0"/>
              </a:rPr>
              <a:t>bạn</a:t>
            </a:r>
            <a:r>
              <a:rPr lang="en-US" sz="3200" b="1" dirty="0">
                <a:solidFill>
                  <a:srgbClr val="003399"/>
                </a:solidFill>
                <a:latin typeface="Times New Roman" pitchFamily="18" charset="0"/>
                <a:ea typeface="Times New Roman"/>
                <a:cs typeface="Times New Roman" pitchFamily="18" charset="0"/>
              </a:rPr>
              <a:t>”.</a:t>
            </a:r>
            <a:r>
              <a:rPr lang="en-US" sz="3200" b="1" dirty="0">
                <a:latin typeface="Times New Roman" pitchFamily="18" charset="0"/>
                <a:ea typeface="Times New Roman"/>
                <a:cs typeface="Times New Roman" pitchFamily="18" charset="0"/>
              </a:rPr>
              <a:t/>
            </a:r>
            <a:br>
              <a:rPr lang="en-US" sz="3200" b="1" dirty="0">
                <a:latin typeface="Times New Roman" pitchFamily="18" charset="0"/>
                <a:ea typeface="Times New Roman"/>
                <a:cs typeface="Times New Roman" pitchFamily="18" charset="0"/>
              </a:rPr>
            </a:br>
            <a:r>
              <a:rPr lang="en-US" sz="3200" b="1" dirty="0" smtClean="0">
                <a:latin typeface="Times New Roman" pitchFamily="18" charset="0"/>
                <a:ea typeface="Times New Roman"/>
                <a:cs typeface="Times New Roman" pitchFamily="18" charset="0"/>
              </a:rPr>
              <a:t>                                                 </a:t>
            </a:r>
            <a:r>
              <a:rPr lang="en-US" sz="2800" b="1" i="1" dirty="0" smtClean="0">
                <a:solidFill>
                  <a:srgbClr val="FF33CC"/>
                </a:solidFill>
                <a:latin typeface="Times New Roman" pitchFamily="18" charset="0"/>
                <a:ea typeface="Times New Roman"/>
                <a:cs typeface="Times New Roman" pitchFamily="18" charset="0"/>
              </a:rPr>
              <a:t>Theo </a:t>
            </a:r>
            <a:r>
              <a:rPr lang="en-US" sz="2800" b="1" i="1" dirty="0">
                <a:solidFill>
                  <a:srgbClr val="FF33CC"/>
                </a:solidFill>
                <a:latin typeface="Times New Roman" pitchFamily="18" charset="0"/>
                <a:ea typeface="Times New Roman"/>
                <a:cs typeface="Times New Roman" pitchFamily="18" charset="0"/>
              </a:rPr>
              <a:t>A-MI-XI</a:t>
            </a:r>
            <a:r>
              <a:rPr lang="en-US" sz="2800" b="1" i="1" dirty="0">
                <a:latin typeface="Times New Roman" pitchFamily="18" charset="0"/>
                <a:ea typeface="Times New Roman"/>
                <a:cs typeface="Times New Roman" pitchFamily="18" charset="0"/>
              </a:rPr>
              <a:t/>
            </a:r>
            <a:br>
              <a:rPr lang="en-US" sz="2800" b="1" i="1" dirty="0">
                <a:latin typeface="Times New Roman" pitchFamily="18" charset="0"/>
                <a:ea typeface="Times New Roman"/>
                <a:cs typeface="Times New Roman" pitchFamily="18" charset="0"/>
              </a:rPr>
            </a:br>
            <a:r>
              <a:rPr lang="en-US" sz="2800" b="1" i="1" dirty="0" smtClean="0">
                <a:latin typeface="Times New Roman" pitchFamily="18" charset="0"/>
                <a:ea typeface="Times New Roman"/>
                <a:cs typeface="Times New Roman" pitchFamily="18" charset="0"/>
              </a:rPr>
              <a:t>                                                   </a:t>
            </a:r>
            <a:r>
              <a:rPr lang="en-US" sz="2400" b="1" dirty="0" smtClean="0">
                <a:solidFill>
                  <a:srgbClr val="006600"/>
                </a:solidFill>
                <a:latin typeface="Times New Roman" pitchFamily="18" charset="0"/>
                <a:ea typeface="Times New Roman"/>
                <a:cs typeface="Times New Roman" pitchFamily="18" charset="0"/>
              </a:rPr>
              <a:t>(</a:t>
            </a:r>
            <a:r>
              <a:rPr lang="en-US" sz="2400" b="1" dirty="0" err="1">
                <a:solidFill>
                  <a:srgbClr val="006600"/>
                </a:solidFill>
                <a:latin typeface="Times New Roman" pitchFamily="18" charset="0"/>
                <a:ea typeface="Times New Roman"/>
                <a:cs typeface="Times New Roman" pitchFamily="18" charset="0"/>
              </a:rPr>
              <a:t>Hoàng</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Thiếu</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Sơn</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dịch</a:t>
            </a:r>
            <a:r>
              <a:rPr lang="en-US" sz="2400" b="1" dirty="0">
                <a:solidFill>
                  <a:srgbClr val="006600"/>
                </a:solidFill>
                <a:latin typeface="Times New Roman" pitchFamily="18" charset="0"/>
                <a:ea typeface="Times New Roman"/>
                <a:cs typeface="Times New Roman" pitchFamily="18" charset="0"/>
              </a:rPr>
              <a:t>)</a:t>
            </a:r>
            <a:br>
              <a:rPr lang="en-US" sz="2400" b="1" dirty="0">
                <a:solidFill>
                  <a:srgbClr val="006600"/>
                </a:solidFill>
                <a:latin typeface="Times New Roman" pitchFamily="18" charset="0"/>
                <a:ea typeface="Times New Roman"/>
                <a:cs typeface="Times New Roman" pitchFamily="18" charset="0"/>
              </a:rPr>
            </a:br>
            <a:r>
              <a:rPr lang="en-US" sz="2800" b="1" dirty="0">
                <a:latin typeface="Times New Roman" pitchFamily="18" charset="0"/>
                <a:ea typeface="Calibri"/>
                <a:cs typeface="Times New Roman" pitchFamily="18" charset="0"/>
              </a:rPr>
              <a:t> </a:t>
            </a:r>
          </a:p>
        </p:txBody>
      </p:sp>
      <p:sp>
        <p:nvSpPr>
          <p:cNvPr id="4" name="TextBox 3"/>
          <p:cNvSpPr txBox="1"/>
          <p:nvPr/>
        </p:nvSpPr>
        <p:spPr>
          <a:xfrm>
            <a:off x="2651975" y="152400"/>
            <a:ext cx="3657600" cy="1200329"/>
          </a:xfrm>
          <a:prstGeom prst="rect">
            <a:avLst/>
          </a:prstGeom>
          <a:noFill/>
        </p:spPr>
        <p:txBody>
          <a:bodyPr wrap="square" rtlCol="0">
            <a:spAutoFit/>
          </a:bodyPr>
          <a:lstStyle/>
          <a:p>
            <a:pPr algn="ctr"/>
            <a:r>
              <a:rPr lang="en-US" sz="3600" b="1" u="sng" dirty="0" err="1">
                <a:solidFill>
                  <a:srgbClr val="3333FF"/>
                </a:solidFill>
                <a:latin typeface="Times New Roman" pitchFamily="18" charset="0"/>
                <a:cs typeface="Times New Roman" pitchFamily="18" charset="0"/>
              </a:rPr>
              <a:t>Tập</a:t>
            </a:r>
            <a:r>
              <a:rPr lang="en-US" sz="3600" b="1" u="sng" dirty="0">
                <a:solidFill>
                  <a:srgbClr val="3333FF"/>
                </a:solidFill>
                <a:latin typeface="Times New Roman" pitchFamily="18" charset="0"/>
                <a:cs typeface="Times New Roman" pitchFamily="18" charset="0"/>
              </a:rPr>
              <a:t> </a:t>
            </a:r>
            <a:r>
              <a:rPr lang="en-US" sz="3600" b="1" u="sng" dirty="0" err="1">
                <a:solidFill>
                  <a:srgbClr val="3333FF"/>
                </a:solidFill>
                <a:latin typeface="Times New Roman" pitchFamily="18" charset="0"/>
                <a:cs typeface="Times New Roman" pitchFamily="18" charset="0"/>
              </a:rPr>
              <a:t>đọc</a:t>
            </a:r>
            <a:endParaRPr lang="en-US" sz="3600" b="1" u="sng" dirty="0">
              <a:solidFill>
                <a:srgbClr val="3333FF"/>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49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630" name="Line 6"/>
          <p:cNvSpPr>
            <a:spLocks noChangeShapeType="1"/>
          </p:cNvSpPr>
          <p:nvPr/>
        </p:nvSpPr>
        <p:spPr bwMode="auto">
          <a:xfrm>
            <a:off x="4259687" y="2305050"/>
            <a:ext cx="0" cy="4114800"/>
          </a:xfrm>
          <a:prstGeom prst="line">
            <a:avLst/>
          </a:prstGeom>
          <a:noFill/>
          <a:ln w="9525">
            <a:solidFill>
              <a:srgbClr val="3333FF"/>
            </a:solidFill>
            <a:round/>
            <a:headEnd/>
            <a:tailEnd/>
          </a:ln>
        </p:spPr>
        <p:txBody>
          <a:bodyPr/>
          <a:lstStyle/>
          <a:p>
            <a:endParaRPr lang="en-US">
              <a:ln>
                <a:solidFill>
                  <a:srgbClr val="3333FF"/>
                </a:solidFill>
              </a:ln>
              <a:solidFill>
                <a:prstClr val="black"/>
              </a:solidFill>
            </a:endParaRPr>
          </a:p>
        </p:txBody>
      </p:sp>
      <p:sp>
        <p:nvSpPr>
          <p:cNvPr id="26633" name="Text Box 9"/>
          <p:cNvSpPr txBox="1">
            <a:spLocks noChangeArrowheads="1"/>
          </p:cNvSpPr>
          <p:nvPr/>
        </p:nvSpPr>
        <p:spPr bwMode="auto">
          <a:xfrm>
            <a:off x="319825" y="2590800"/>
            <a:ext cx="3733800" cy="830263"/>
          </a:xfrm>
          <a:prstGeom prst="rect">
            <a:avLst/>
          </a:prstGeom>
          <a:noFill/>
          <a:ln w="9525">
            <a:noFill/>
            <a:miter lim="800000"/>
            <a:headEnd/>
            <a:tailEnd/>
          </a:ln>
        </p:spPr>
        <p:txBody>
          <a:bodyPr>
            <a:spAutoFit/>
          </a:bodyPr>
          <a:lstStyle/>
          <a:p>
            <a:pPr>
              <a:spcBef>
                <a:spcPct val="50000"/>
              </a:spcBef>
            </a:pP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Bố</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đã</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trách</a:t>
            </a:r>
            <a:r>
              <a:rPr lang="en-US" sz="2400" b="1" dirty="0">
                <a:solidFill>
                  <a:srgbClr val="006600"/>
                </a:solidFill>
                <a:latin typeface="Times New Roman" pitchFamily="18" charset="0"/>
                <a:cs typeface="Times New Roman" pitchFamily="18" charset="0"/>
              </a:rPr>
              <a:t> En-</a:t>
            </a:r>
            <a:r>
              <a:rPr lang="en-US" sz="2400" b="1" dirty="0" err="1">
                <a:solidFill>
                  <a:srgbClr val="006600"/>
                </a:solidFill>
                <a:latin typeface="Times New Roman" pitchFamily="18" charset="0"/>
                <a:cs typeface="Times New Roman" pitchFamily="18" charset="0"/>
              </a:rPr>
              <a:t>ri</a:t>
            </a:r>
            <a:r>
              <a:rPr lang="en-US" sz="2400" b="1" dirty="0">
                <a:solidFill>
                  <a:srgbClr val="006600"/>
                </a:solidFill>
                <a:latin typeface="Times New Roman" pitchFamily="18" charset="0"/>
                <a:cs typeface="Times New Roman" pitchFamily="18" charset="0"/>
              </a:rPr>
              <a:t>-</a:t>
            </a:r>
            <a:r>
              <a:rPr lang="en-US" sz="2400" b="1" dirty="0" err="1">
                <a:solidFill>
                  <a:srgbClr val="006600"/>
                </a:solidFill>
                <a:latin typeface="Times New Roman" pitchFamily="18" charset="0"/>
                <a:cs typeface="Times New Roman" pitchFamily="18" charset="0"/>
              </a:rPr>
              <a:t>cô</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như</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thế</a:t>
            </a:r>
            <a:r>
              <a:rPr lang="en-US" sz="2400" b="1" dirty="0">
                <a:solidFill>
                  <a:srgbClr val="006600"/>
                </a:solidFill>
                <a:latin typeface="Times New Roman" pitchFamily="18" charset="0"/>
                <a:cs typeface="Times New Roman" pitchFamily="18" charset="0"/>
              </a:rPr>
              <a:t> </a:t>
            </a:r>
            <a:r>
              <a:rPr lang="en-US" sz="2400" b="1" dirty="0" err="1">
                <a:solidFill>
                  <a:srgbClr val="006600"/>
                </a:solidFill>
                <a:latin typeface="Times New Roman" pitchFamily="18" charset="0"/>
                <a:cs typeface="Times New Roman" pitchFamily="18" charset="0"/>
              </a:rPr>
              <a:t>nào</a:t>
            </a:r>
            <a:r>
              <a:rPr lang="en-US" sz="2400" b="1" dirty="0">
                <a:solidFill>
                  <a:srgbClr val="006600"/>
                </a:solidFill>
                <a:latin typeface="Times New Roman" pitchFamily="18" charset="0"/>
                <a:cs typeface="Times New Roman" pitchFamily="18" charset="0"/>
              </a:rPr>
              <a:t> ? </a:t>
            </a:r>
          </a:p>
        </p:txBody>
      </p:sp>
      <p:sp>
        <p:nvSpPr>
          <p:cNvPr id="26634" name="Text Box 10"/>
          <p:cNvSpPr txBox="1">
            <a:spLocks noChangeArrowheads="1"/>
          </p:cNvSpPr>
          <p:nvPr/>
        </p:nvSpPr>
        <p:spPr bwMode="auto">
          <a:xfrm>
            <a:off x="4267200" y="2590800"/>
            <a:ext cx="4724400" cy="1200150"/>
          </a:xfrm>
          <a:prstGeom prst="rect">
            <a:avLst/>
          </a:prstGeom>
          <a:noFill/>
          <a:ln w="9525">
            <a:noFill/>
            <a:miter lim="800000"/>
            <a:headEnd/>
            <a:tailEnd/>
          </a:ln>
        </p:spPr>
        <p:txBody>
          <a:bodyPr>
            <a:spAutoFit/>
          </a:bodyPr>
          <a:lstStyle/>
          <a:p>
            <a:pPr>
              <a:spcBef>
                <a:spcPct val="50000"/>
              </a:spcBef>
            </a:pPr>
            <a:r>
              <a:rPr lang="fr-FR" sz="2400" dirty="0">
                <a:solidFill>
                  <a:prstClr val="black"/>
                </a:solidFill>
                <a:latin typeface="Arial" charset="0"/>
              </a:rPr>
              <a:t> </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Bố</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đã</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trách</a:t>
            </a:r>
            <a:r>
              <a:rPr lang="fr-FR" sz="2400" b="1" dirty="0">
                <a:solidFill>
                  <a:srgbClr val="3333FF"/>
                </a:solidFill>
                <a:latin typeface="Times New Roman" pitchFamily="18" charset="0"/>
                <a:cs typeface="Times New Roman" pitchFamily="18" charset="0"/>
              </a:rPr>
              <a:t> En-ri-</a:t>
            </a:r>
            <a:r>
              <a:rPr lang="fr-FR" sz="2400" b="1" dirty="0" err="1">
                <a:solidFill>
                  <a:srgbClr val="3333FF"/>
                </a:solidFill>
                <a:latin typeface="Times New Roman" pitchFamily="18" charset="0"/>
                <a:cs typeface="Times New Roman" pitchFamily="18" charset="0"/>
              </a:rPr>
              <a:t>cô</a:t>
            </a:r>
            <a:r>
              <a:rPr lang="fr-FR" sz="2400" b="1" dirty="0">
                <a:solidFill>
                  <a:srgbClr val="3333FF"/>
                </a:solidFill>
                <a:latin typeface="Times New Roman" pitchFamily="18" charset="0"/>
                <a:cs typeface="Times New Roman" pitchFamily="18" charset="0"/>
              </a:rPr>
              <a:t> là </a:t>
            </a:r>
            <a:r>
              <a:rPr lang="fr-FR" sz="2400" b="1" dirty="0" err="1">
                <a:solidFill>
                  <a:srgbClr val="3333FF"/>
                </a:solidFill>
                <a:latin typeface="Times New Roman" pitchFamily="18" charset="0"/>
                <a:cs typeface="Times New Roman" pitchFamily="18" charset="0"/>
              </a:rPr>
              <a:t>người</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có</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lỗi</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đã</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không</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xin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lỗi</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bạn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trước</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lại</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còn</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giơ</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thước</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doạ</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đánh</a:t>
            </a:r>
            <a:r>
              <a:rPr lang="fr-FR" sz="2400" b="1" dirty="0">
                <a:solidFill>
                  <a:srgbClr val="3333FF"/>
                </a:solidFill>
                <a:latin typeface="Times New Roman" pitchFamily="18" charset="0"/>
                <a:cs typeface="Times New Roman" pitchFamily="18" charset="0"/>
              </a:rPr>
              <a:t> </a:t>
            </a:r>
            <a:r>
              <a:rPr lang="fr-FR" sz="2400" b="1" dirty="0" err="1">
                <a:solidFill>
                  <a:srgbClr val="3333FF"/>
                </a:solidFill>
                <a:latin typeface="Times New Roman" pitchFamily="18" charset="0"/>
                <a:cs typeface="Times New Roman" pitchFamily="18" charset="0"/>
              </a:rPr>
              <a:t>bạn</a:t>
            </a:r>
            <a:r>
              <a:rPr lang="fr-FR" sz="2400" b="1" dirty="0">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p:txBody>
      </p:sp>
      <p:sp>
        <p:nvSpPr>
          <p:cNvPr id="11" name="AutoShape 4"/>
          <p:cNvSpPr>
            <a:spLocks noChangeArrowheads="1"/>
          </p:cNvSpPr>
          <p:nvPr/>
        </p:nvSpPr>
        <p:spPr bwMode="auto">
          <a:xfrm>
            <a:off x="2667000" y="228600"/>
            <a:ext cx="3505200" cy="1143000"/>
          </a:xfrm>
          <a:prstGeom prst="cloudCallout">
            <a:avLst>
              <a:gd name="adj1" fmla="val -41574"/>
              <a:gd name="adj2" fmla="val 96667"/>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2:</a:t>
            </a:r>
            <a:r>
              <a:rPr lang="nl-NL" sz="2400" b="1" dirty="0">
                <a:solidFill>
                  <a:srgbClr val="3333FF"/>
                </a:solidFill>
                <a:latin typeface="Times New Roman" pitchFamily="18" charset="0"/>
                <a:cs typeface="Times New Roman" pitchFamily="18" charset="0"/>
              </a:rPr>
              <a:t>  Tìm hiểu bài</a:t>
            </a:r>
            <a:endParaRPr lang="en-US" sz="2400" b="1" dirty="0">
              <a:solidFill>
                <a:srgbClr val="3333FF"/>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319825" y="1905000"/>
            <a:ext cx="8077200" cy="400050"/>
          </a:xfrm>
          <a:prstGeom prst="rect">
            <a:avLst/>
          </a:prstGeom>
          <a:noFill/>
          <a:ln w="9525">
            <a:noFill/>
            <a:miter lim="800000"/>
            <a:headEnd/>
            <a:tailEnd/>
          </a:ln>
        </p:spPr>
        <p:txBody>
          <a:bodyPr>
            <a:spAutoFit/>
          </a:bodyPr>
          <a:lstStyle/>
          <a:p>
            <a:pPr algn="ctr">
              <a:spcBef>
                <a:spcPct val="50000"/>
              </a:spcBef>
            </a:pPr>
            <a:r>
              <a:rPr lang="en-US" sz="2000" b="1" u="sng" dirty="0" err="1">
                <a:solidFill>
                  <a:srgbClr val="7030A0"/>
                </a:solidFill>
                <a:latin typeface="Times New Roman" pitchFamily="18" charset="0"/>
                <a:cs typeface="Times New Roman" pitchFamily="18" charset="0"/>
              </a:rPr>
              <a:t>Câu</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hỏi</a:t>
            </a:r>
            <a:r>
              <a:rPr lang="en-US" sz="2000" b="1"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Trả</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lời</a:t>
            </a:r>
            <a:r>
              <a:rPr lang="en-US" sz="2000" b="1" u="sng" dirty="0">
                <a:solidFill>
                  <a:srgbClr val="7030A0"/>
                </a:solidFill>
                <a:latin typeface="Times New Roman" pitchFamily="18" charset="0"/>
                <a:cs typeface="Times New Roman" pitchFamily="18" charset="0"/>
              </a:rPr>
              <a:t>:</a:t>
            </a:r>
          </a:p>
        </p:txBody>
      </p:sp>
      <p:sp>
        <p:nvSpPr>
          <p:cNvPr id="9" name="Text Box 7"/>
          <p:cNvSpPr txBox="1">
            <a:spLocks noChangeArrowheads="1"/>
          </p:cNvSpPr>
          <p:nvPr/>
        </p:nvSpPr>
        <p:spPr bwMode="auto">
          <a:xfrm>
            <a:off x="225380" y="4648200"/>
            <a:ext cx="3657600" cy="708025"/>
          </a:xfrm>
          <a:prstGeom prst="rect">
            <a:avLst/>
          </a:prstGeom>
          <a:noFill/>
          <a:ln w="9525">
            <a:noFill/>
            <a:miter lim="800000"/>
            <a:headEnd/>
            <a:tailEnd/>
          </a:ln>
        </p:spPr>
        <p:txBody>
          <a:bodyPr>
            <a:spAutoFit/>
          </a:bodyPr>
          <a:lstStyle/>
          <a:p>
            <a:pPr>
              <a:spcBef>
                <a:spcPct val="50000"/>
              </a:spcBef>
            </a:pPr>
            <a:r>
              <a:rPr lang="en-US" sz="2000" dirty="0" smtClean="0">
                <a:solidFill>
                  <a:srgbClr val="006600"/>
                </a:solidFill>
                <a:latin typeface="Arial" charset="0"/>
              </a:rPr>
              <a:t>+</a:t>
            </a:r>
            <a:r>
              <a:rPr lang="en-US" sz="2000" dirty="0" smtClean="0">
                <a:latin typeface="Arial" charset="0"/>
              </a:rPr>
              <a:t> </a:t>
            </a:r>
            <a:r>
              <a:rPr lang="en-US" sz="2000" b="1" dirty="0" err="1">
                <a:solidFill>
                  <a:srgbClr val="006600"/>
                </a:solidFill>
                <a:latin typeface="Times New Roman" pitchFamily="18" charset="0"/>
                <a:cs typeface="Times New Roman" pitchFamily="18" charset="0"/>
              </a:rPr>
              <a:t>Bố</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trách</a:t>
            </a:r>
            <a:r>
              <a:rPr lang="en-US" sz="2000" b="1" dirty="0">
                <a:solidFill>
                  <a:srgbClr val="006600"/>
                </a:solidFill>
                <a:latin typeface="Times New Roman" pitchFamily="18" charset="0"/>
                <a:cs typeface="Times New Roman" pitchFamily="18" charset="0"/>
              </a:rPr>
              <a:t> En-</a:t>
            </a:r>
            <a:r>
              <a:rPr lang="en-US" sz="2000" b="1" dirty="0" err="1">
                <a:solidFill>
                  <a:srgbClr val="006600"/>
                </a:solidFill>
                <a:latin typeface="Times New Roman" pitchFamily="18" charset="0"/>
                <a:cs typeface="Times New Roman" pitchFamily="18" charset="0"/>
              </a:rPr>
              <a:t>ri</a:t>
            </a:r>
            <a:r>
              <a:rPr lang="en-US"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cô</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như</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vậy</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là</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đúng</a:t>
            </a:r>
            <a:r>
              <a:rPr lang="en-US" sz="2000" b="1" dirty="0">
                <a:solidFill>
                  <a:srgbClr val="006600"/>
                </a:solidFill>
                <a:latin typeface="Times New Roman" pitchFamily="18" charset="0"/>
                <a:cs typeface="Times New Roman" pitchFamily="18" charset="0"/>
              </a:rPr>
              <a:t> hay </a:t>
            </a:r>
            <a:r>
              <a:rPr lang="en-US" sz="2000" b="1" dirty="0" err="1">
                <a:solidFill>
                  <a:srgbClr val="006600"/>
                </a:solidFill>
                <a:latin typeface="Times New Roman" pitchFamily="18" charset="0"/>
                <a:cs typeface="Times New Roman" pitchFamily="18" charset="0"/>
              </a:rPr>
              <a:t>sai</a:t>
            </a:r>
            <a:r>
              <a:rPr lang="en-US" sz="2000" b="1" dirty="0">
                <a:solidFill>
                  <a:srgbClr val="006600"/>
                </a:solidFill>
                <a:latin typeface="Times New Roman" pitchFamily="18" charset="0"/>
                <a:cs typeface="Times New Roman" pitchFamily="18" charset="0"/>
              </a:rPr>
              <a:t> ? </a:t>
            </a:r>
            <a:r>
              <a:rPr lang="en-US" sz="2000" b="1" dirty="0" err="1">
                <a:solidFill>
                  <a:srgbClr val="006600"/>
                </a:solidFill>
                <a:latin typeface="Times New Roman" pitchFamily="18" charset="0"/>
                <a:cs typeface="Times New Roman" pitchFamily="18" charset="0"/>
              </a:rPr>
              <a:t>Vì</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sao</a:t>
            </a:r>
            <a:r>
              <a:rPr lang="en-US" sz="2000" b="1" dirty="0">
                <a:solidFill>
                  <a:srgbClr val="006600"/>
                </a:solidFill>
                <a:latin typeface="Times New Roman" pitchFamily="18" charset="0"/>
                <a:cs typeface="Times New Roman" pitchFamily="18" charset="0"/>
              </a:rPr>
              <a:t> ?</a:t>
            </a:r>
          </a:p>
        </p:txBody>
      </p:sp>
      <p:sp>
        <p:nvSpPr>
          <p:cNvPr id="10" name="Text Box 8"/>
          <p:cNvSpPr txBox="1">
            <a:spLocks noChangeArrowheads="1"/>
          </p:cNvSpPr>
          <p:nvPr/>
        </p:nvSpPr>
        <p:spPr bwMode="auto">
          <a:xfrm>
            <a:off x="4191000" y="4114800"/>
            <a:ext cx="4876800" cy="1631950"/>
          </a:xfrm>
          <a:prstGeom prst="rect">
            <a:avLst/>
          </a:prstGeom>
          <a:noFill/>
          <a:ln w="9525">
            <a:noFill/>
            <a:miter lim="800000"/>
            <a:headEnd/>
            <a:tailEnd/>
          </a:ln>
        </p:spPr>
        <p:txBody>
          <a:bodyPr>
            <a:spAutoFit/>
          </a:bodyPr>
          <a:lstStyle/>
          <a:p>
            <a:pPr>
              <a:spcBef>
                <a:spcPct val="50000"/>
              </a:spcBef>
            </a:pPr>
            <a:r>
              <a:rPr lang="fr-FR" sz="2000" dirty="0">
                <a:latin typeface="Arial" charset="0"/>
              </a:rPr>
              <a:t> </a:t>
            </a:r>
            <a:r>
              <a:rPr lang="fr-FR" sz="2000" b="1" dirty="0" err="1" smtClean="0">
                <a:solidFill>
                  <a:srgbClr val="3333FF"/>
                </a:solidFill>
                <a:latin typeface="Times New Roman" pitchFamily="18" charset="0"/>
                <a:cs typeface="Times New Roman" pitchFamily="18" charset="0"/>
              </a:rPr>
              <a:t>Bố</a:t>
            </a:r>
            <a:r>
              <a:rPr lang="fr-FR" sz="2000" b="1" dirty="0" smtClean="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trách</a:t>
            </a:r>
            <a:r>
              <a:rPr lang="fr-FR" sz="2000" b="1" dirty="0">
                <a:solidFill>
                  <a:srgbClr val="3333FF"/>
                </a:solidFill>
                <a:latin typeface="Times New Roman" pitchFamily="18" charset="0"/>
                <a:cs typeface="Times New Roman" pitchFamily="18" charset="0"/>
              </a:rPr>
              <a:t> 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như</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vậy</a:t>
            </a:r>
            <a:r>
              <a:rPr lang="fr-FR" sz="2000" b="1" dirty="0">
                <a:solidFill>
                  <a:srgbClr val="3333FF"/>
                </a:solidFill>
                <a:latin typeface="Times New Roman" pitchFamily="18" charset="0"/>
                <a:cs typeface="Times New Roman" pitchFamily="18" charset="0"/>
              </a:rPr>
              <a:t> là </a:t>
            </a:r>
            <a:r>
              <a:rPr lang="fr-FR" sz="2000" b="1" dirty="0" err="1">
                <a:solidFill>
                  <a:srgbClr val="3333FF"/>
                </a:solidFill>
                <a:latin typeface="Times New Roman" pitchFamily="18" charset="0"/>
                <a:cs typeface="Times New Roman" pitchFamily="18" charset="0"/>
              </a:rPr>
              <a:t>đúng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vì</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bạn</a:t>
            </a:r>
            <a:r>
              <a:rPr lang="fr-FR" sz="2000" b="1" dirty="0">
                <a:solidFill>
                  <a:srgbClr val="3333FF"/>
                </a:solidFill>
                <a:latin typeface="Times New Roman" pitchFamily="18" charset="0"/>
                <a:cs typeface="Times New Roman" pitchFamily="18" charset="0"/>
              </a:rPr>
              <a:t> là </a:t>
            </a:r>
            <a:r>
              <a:rPr lang="fr-FR" sz="2000" b="1" dirty="0" err="1">
                <a:solidFill>
                  <a:srgbClr val="3333FF"/>
                </a:solidFill>
                <a:latin typeface="Times New Roman" pitchFamily="18" charset="0"/>
                <a:cs typeface="Times New Roman" pitchFamily="18" charset="0"/>
              </a:rPr>
              <a:t>người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có</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lỗi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đáng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lẽ</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phải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xin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lỗi</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a:t>
            </a:r>
            <a:r>
              <a:rPr lang="fr-FR" sz="2000" b="1" dirty="0" err="1">
                <a:solidFill>
                  <a:srgbClr val="3333FF"/>
                </a:solidFill>
                <a:latin typeface="Times New Roman" pitchFamily="18" charset="0"/>
                <a:cs typeface="Times New Roman" pitchFamily="18" charset="0"/>
              </a:rPr>
              <a:t>rét</a:t>
            </a:r>
            <a:r>
              <a:rPr lang="fr-FR" sz="2000" b="1" dirty="0">
                <a:solidFill>
                  <a:srgbClr val="3333FF"/>
                </a:solidFill>
                <a:latin typeface="Times New Roman" pitchFamily="18" charset="0"/>
                <a:cs typeface="Times New Roman" pitchFamily="18" charset="0"/>
              </a:rPr>
              <a:t>-ti </a:t>
            </a:r>
            <a:r>
              <a:rPr lang="fr-FR" sz="2000" b="1" dirty="0" err="1">
                <a:solidFill>
                  <a:srgbClr val="3333FF"/>
                </a:solidFill>
                <a:latin typeface="Times New Roman" pitchFamily="18" charset="0"/>
                <a:cs typeface="Times New Roman" pitchFamily="18" charset="0"/>
              </a:rPr>
              <a:t>nhưng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không</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đủ</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can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đảm</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Sau</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đó</a:t>
            </a:r>
            <a:r>
              <a:rPr lang="fr-FR" sz="2000" b="1" dirty="0">
                <a:solidFill>
                  <a:srgbClr val="3333FF"/>
                </a:solidFill>
                <a:latin typeface="Times New Roman" pitchFamily="18" charset="0"/>
                <a:cs typeface="Times New Roman" pitchFamily="18" charset="0"/>
              </a:rPr>
              <a:t> , En-ri-</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còn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hiểu</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lầm</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Cô</a:t>
            </a:r>
            <a:r>
              <a:rPr lang="fr-FR" sz="2000" b="1" dirty="0">
                <a:solidFill>
                  <a:srgbClr val="3333FF"/>
                </a:solidFill>
                <a:latin typeface="Times New Roman" pitchFamily="18" charset="0"/>
                <a:cs typeface="Times New Roman" pitchFamily="18" charset="0"/>
              </a:rPr>
              <a:t>-</a:t>
            </a:r>
            <a:r>
              <a:rPr lang="fr-FR" sz="2000" b="1" dirty="0" err="1">
                <a:solidFill>
                  <a:srgbClr val="3333FF"/>
                </a:solidFill>
                <a:latin typeface="Times New Roman" pitchFamily="18" charset="0"/>
                <a:cs typeface="Times New Roman" pitchFamily="18" charset="0"/>
              </a:rPr>
              <a:t>rét</a:t>
            </a:r>
            <a:r>
              <a:rPr lang="fr-FR" sz="2000" b="1" dirty="0">
                <a:solidFill>
                  <a:srgbClr val="3333FF"/>
                </a:solidFill>
                <a:latin typeface="Times New Roman" pitchFamily="18" charset="0"/>
                <a:cs typeface="Times New Roman" pitchFamily="18" charset="0"/>
              </a:rPr>
              <a:t>-ti </a:t>
            </a:r>
            <a:r>
              <a:rPr lang="fr-FR" sz="2000" b="1" dirty="0" err="1">
                <a:solidFill>
                  <a:srgbClr val="3333FF"/>
                </a:solidFill>
                <a:latin typeface="Times New Roman" pitchFamily="18" charset="0"/>
                <a:cs typeface="Times New Roman" pitchFamily="18" charset="0"/>
              </a:rPr>
              <a:t>nên</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đã</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giơ</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thước</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doạ</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đánh</a:t>
            </a:r>
            <a:r>
              <a:rPr lang="fr-FR" sz="2000" b="1" dirty="0">
                <a:solidFill>
                  <a:srgbClr val="3333FF"/>
                </a:solidFill>
                <a:latin typeface="Times New Roman" pitchFamily="18" charset="0"/>
                <a:cs typeface="Times New Roman" pitchFamily="18" charset="0"/>
              </a:rPr>
              <a:t> </a:t>
            </a:r>
            <a:r>
              <a:rPr lang="fr-FR" sz="2000" b="1" dirty="0" err="1">
                <a:solidFill>
                  <a:srgbClr val="3333FF"/>
                </a:solidFill>
                <a:latin typeface="Times New Roman" pitchFamily="18" charset="0"/>
                <a:cs typeface="Times New Roman" pitchFamily="18" charset="0"/>
              </a:rPr>
              <a:t>bạn</a:t>
            </a:r>
            <a:r>
              <a:rPr lang="fr-FR" sz="2000" b="1" dirty="0">
                <a:solidFill>
                  <a:srgbClr val="3333FF"/>
                </a:solidFill>
                <a:latin typeface="Times New Roman" pitchFamily="18" charset="0"/>
                <a:cs typeface="Times New Roman" pitchFamily="18" charset="0"/>
              </a:rPr>
              <a:t>..</a:t>
            </a:r>
            <a:endParaRPr lang="en-US" sz="2000" b="1" dirty="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30173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heckerboard(across)">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6633"/>
                                        </p:tgtEl>
                                        <p:attrNameLst>
                                          <p:attrName>style.visibility</p:attrName>
                                        </p:attrNameLst>
                                      </p:cBhvr>
                                      <p:to>
                                        <p:strVal val="visible"/>
                                      </p:to>
                                    </p:set>
                                    <p:anim calcmode="discrete" valueType="clr">
                                      <p:cBhvr override="childStyle">
                                        <p:cTn id="12"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6633"/>
                                        </p:tgtEl>
                                        <p:attrNameLst>
                                          <p:attrName>fillcolor</p:attrName>
                                        </p:attrNameLst>
                                      </p:cBhvr>
                                      <p:tavLst>
                                        <p:tav tm="0">
                                          <p:val>
                                            <p:clrVal>
                                              <a:schemeClr val="accent2"/>
                                            </p:clrVal>
                                          </p:val>
                                        </p:tav>
                                        <p:tav tm="50000">
                                          <p:val>
                                            <p:clrVal>
                                              <a:schemeClr val="hlink"/>
                                            </p:clrVal>
                                          </p:val>
                                        </p:tav>
                                      </p:tavLst>
                                    </p:anim>
                                    <p:set>
                                      <p:cBhvr>
                                        <p:cTn id="14" dur="80"/>
                                        <p:tgtEl>
                                          <p:spTgt spid="2663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6634"/>
                                        </p:tgtEl>
                                        <p:attrNameLst>
                                          <p:attrName>style.visibility</p:attrName>
                                        </p:attrNameLst>
                                      </p:cBhvr>
                                      <p:to>
                                        <p:strVal val="visible"/>
                                      </p:to>
                                    </p:set>
                                    <p:anim calcmode="discrete" valueType="clr">
                                      <p:cBhvr override="childStyle">
                                        <p:cTn id="19" dur="80"/>
                                        <p:tgtEl>
                                          <p:spTgt spid="2663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634"/>
                                        </p:tgtEl>
                                        <p:attrNameLst>
                                          <p:attrName>fillcolor</p:attrName>
                                        </p:attrNameLst>
                                      </p:cBhvr>
                                      <p:tavLst>
                                        <p:tav tm="0">
                                          <p:val>
                                            <p:clrVal>
                                              <a:schemeClr val="accent2"/>
                                            </p:clrVal>
                                          </p:val>
                                        </p:tav>
                                        <p:tav tm="50000">
                                          <p:val>
                                            <p:clrVal>
                                              <a:schemeClr val="hlink"/>
                                            </p:clrVal>
                                          </p:val>
                                        </p:tav>
                                      </p:tavLst>
                                    </p:anim>
                                    <p:set>
                                      <p:cBhvr>
                                        <p:cTn id="21" dur="80"/>
                                        <p:tgtEl>
                                          <p:spTgt spid="2663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
                                        </p:tgtEl>
                                        <p:attrNameLst>
                                          <p:attrName>fillcolor</p:attrName>
                                        </p:attrNameLst>
                                      </p:cBhvr>
                                      <p:tavLst>
                                        <p:tav tm="0">
                                          <p:val>
                                            <p:clrVal>
                                              <a:schemeClr val="accent2"/>
                                            </p:clrVal>
                                          </p:val>
                                        </p:tav>
                                        <p:tav tm="50000">
                                          <p:val>
                                            <p:clrVal>
                                              <a:schemeClr val="hlink"/>
                                            </p:clrVal>
                                          </p:val>
                                        </p:tav>
                                      </p:tavLst>
                                    </p:anim>
                                    <p:set>
                                      <p:cBhvr>
                                        <p:cTn id="3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33" grpId="0"/>
      <p:bldP spid="26634"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nh tập đọc AI CÓ LỖI"/>
          <p:cNvPicPr>
            <a:picLocks noChangeAspect="1" noChangeArrowheads="1"/>
          </p:cNvPicPr>
          <p:nvPr/>
        </p:nvPicPr>
        <p:blipFill>
          <a:blip r:embed="rId2"/>
          <a:srcRect/>
          <a:stretch>
            <a:fillRect/>
          </a:stretch>
        </p:blipFill>
        <p:spPr bwMode="auto">
          <a:xfrm>
            <a:off x="304800" y="1066800"/>
            <a:ext cx="8610600" cy="5638800"/>
          </a:xfrm>
          <a:prstGeom prst="rect">
            <a:avLst/>
          </a:prstGeom>
          <a:noFill/>
          <a:ln w="9525">
            <a:noFill/>
            <a:miter lim="800000"/>
            <a:headEnd/>
            <a:tailEnd/>
          </a:ln>
        </p:spPr>
      </p:pic>
      <p:sp>
        <p:nvSpPr>
          <p:cNvPr id="2" name="TextBox 1"/>
          <p:cNvSpPr txBox="1"/>
          <p:nvPr/>
        </p:nvSpPr>
        <p:spPr>
          <a:xfrm>
            <a:off x="1002674" y="1293111"/>
            <a:ext cx="6553200" cy="584775"/>
          </a:xfrm>
          <a:prstGeom prst="rect">
            <a:avLst/>
          </a:prstGeom>
          <a:noFill/>
        </p:spPr>
        <p:txBody>
          <a:bodyPr wrap="square" rtlCol="0">
            <a:spAutoFit/>
          </a:bodyPr>
          <a:lstStyle/>
          <a:p>
            <a:pPr lvl="0" algn="ctr"/>
            <a:r>
              <a:rPr lang="en-US" sz="3200" b="1" dirty="0" smtClean="0">
                <a:solidFill>
                  <a:srgbClr val="FF0000"/>
                </a:solidFill>
                <a:latin typeface="Times New Roman" pitchFamily="18" charset="0"/>
                <a:cs typeface="Times New Roman" pitchFamily="18" charset="0"/>
              </a:rPr>
              <a:t>Ai </a:t>
            </a:r>
            <a:r>
              <a:rPr lang="en-US" sz="3200" b="1" dirty="0">
                <a:solidFill>
                  <a:srgbClr val="FF0000"/>
                </a:solidFill>
                <a:latin typeface="Times New Roman" pitchFamily="18" charset="0"/>
                <a:cs typeface="Times New Roman" pitchFamily="18" charset="0"/>
              </a:rPr>
              <a:t>có </a:t>
            </a:r>
            <a:r>
              <a:rPr lang="en-US" sz="3200" b="1" dirty="0" smtClean="0">
                <a:solidFill>
                  <a:srgbClr val="FF0000"/>
                </a:solidFill>
                <a:latin typeface="Times New Roman" pitchFamily="18" charset="0"/>
                <a:cs typeface="Times New Roman" pitchFamily="18" charset="0"/>
              </a:rPr>
              <a:t>lỗi</a:t>
            </a:r>
            <a:r>
              <a:rPr lang="vi-VN"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762000" y="253112"/>
            <a:ext cx="7034548" cy="954107"/>
          </a:xfrm>
          <a:prstGeom prst="rect">
            <a:avLst/>
          </a:prstGeom>
          <a:noFill/>
        </p:spPr>
        <p:txBody>
          <a:bodyPr wrap="square" rtlCol="0">
            <a:spAutoFit/>
          </a:bodyPr>
          <a:lstStyle/>
          <a:p>
            <a:pPr algn="ctr"/>
            <a:r>
              <a:rPr lang="en-US" sz="2800" b="1" dirty="0" smtClean="0">
                <a:solidFill>
                  <a:srgbClr val="3333FF"/>
                </a:solidFill>
                <a:latin typeface="Times New Roman" pitchFamily="18" charset="0"/>
                <a:cs typeface="Times New Roman" pitchFamily="18" charset="0"/>
              </a:rPr>
              <a:t>Thứ </a:t>
            </a:r>
            <a:r>
              <a:rPr lang="en-US" sz="2800" b="1" dirty="0" smtClean="0">
                <a:solidFill>
                  <a:srgbClr val="3333FF"/>
                </a:solidFill>
                <a:latin typeface="Times New Roman" pitchFamily="18" charset="0"/>
                <a:cs typeface="Times New Roman" pitchFamily="18" charset="0"/>
              </a:rPr>
              <a:t>hai</a:t>
            </a:r>
            <a:r>
              <a:rPr lang="vi-VN" sz="2800" b="1" dirty="0" smtClean="0">
                <a:solidFill>
                  <a:srgbClr val="3333FF"/>
                </a:solidFill>
                <a:latin typeface="Times New Roman" pitchFamily="18" charset="0"/>
                <a:cs typeface="Times New Roman" pitchFamily="18" charset="0"/>
              </a:rPr>
              <a:t>,</a:t>
            </a:r>
            <a:r>
              <a:rPr lang="en-US" sz="2800" b="1" dirty="0" smtClean="0">
                <a:solidFill>
                  <a:srgbClr val="3333FF"/>
                </a:solidFill>
                <a:latin typeface="Times New Roman" pitchFamily="18" charset="0"/>
                <a:cs typeface="Times New Roman" pitchFamily="18" charset="0"/>
              </a:rPr>
              <a:t> </a:t>
            </a:r>
            <a:r>
              <a:rPr lang="en-US" sz="2800" b="1" dirty="0" smtClean="0">
                <a:solidFill>
                  <a:srgbClr val="3333FF"/>
                </a:solidFill>
                <a:latin typeface="Times New Roman" pitchFamily="18" charset="0"/>
                <a:cs typeface="Times New Roman" pitchFamily="18" charset="0"/>
              </a:rPr>
              <a:t>ngày </a:t>
            </a:r>
            <a:r>
              <a:rPr lang="vi-VN" sz="2800" b="1" dirty="0" smtClean="0">
                <a:solidFill>
                  <a:srgbClr val="3333FF"/>
                </a:solidFill>
                <a:latin typeface="Times New Roman" pitchFamily="18" charset="0"/>
                <a:cs typeface="Times New Roman" pitchFamily="18" charset="0"/>
              </a:rPr>
              <a:t>27 </a:t>
            </a:r>
            <a:r>
              <a:rPr lang="en-US" sz="2800" b="1" dirty="0" smtClean="0">
                <a:solidFill>
                  <a:srgbClr val="3333FF"/>
                </a:solidFill>
                <a:latin typeface="Times New Roman" pitchFamily="18" charset="0"/>
                <a:cs typeface="Times New Roman" pitchFamily="18" charset="0"/>
              </a:rPr>
              <a:t>tháng </a:t>
            </a:r>
            <a:r>
              <a:rPr lang="en-US" sz="2800" b="1" dirty="0" smtClean="0">
                <a:solidFill>
                  <a:srgbClr val="3333FF"/>
                </a:solidFill>
                <a:latin typeface="Times New Roman" pitchFamily="18" charset="0"/>
                <a:cs typeface="Times New Roman" pitchFamily="18" charset="0"/>
              </a:rPr>
              <a:t>9 năm </a:t>
            </a:r>
            <a:r>
              <a:rPr lang="en-US" sz="2800" b="1" dirty="0" smtClean="0">
                <a:solidFill>
                  <a:srgbClr val="3333FF"/>
                </a:solidFill>
                <a:latin typeface="Times New Roman" pitchFamily="18" charset="0"/>
                <a:cs typeface="Times New Roman" pitchFamily="18" charset="0"/>
              </a:rPr>
              <a:t>2021</a:t>
            </a:r>
            <a:endParaRPr lang="vi-VN" sz="2800" b="1" dirty="0" smtClean="0">
              <a:solidFill>
                <a:srgbClr val="3333FF"/>
              </a:solidFill>
              <a:latin typeface="Times New Roman" pitchFamily="18" charset="0"/>
              <a:cs typeface="Times New Roman" pitchFamily="18" charset="0"/>
            </a:endParaRPr>
          </a:p>
          <a:p>
            <a:pPr algn="ctr"/>
            <a:r>
              <a:rPr lang="vi-VN" sz="2800" b="1" dirty="0" smtClean="0">
                <a:solidFill>
                  <a:srgbClr val="3333FF"/>
                </a:solidFill>
                <a:latin typeface="Times New Roman" pitchFamily="18" charset="0"/>
                <a:cs typeface="Times New Roman" pitchFamily="18" charset="0"/>
              </a:rPr>
              <a:t>Tập đọc</a:t>
            </a:r>
            <a:endParaRPr lang="en-US" sz="2800" b="1" dirty="0">
              <a:solidFill>
                <a:srgbClr val="3333FF"/>
              </a:solidFill>
              <a:latin typeface="Times New Roman" pitchFamily="18" charset="0"/>
              <a:cs typeface="Times New Roman" pitchFamily="18" charset="0"/>
            </a:endParaRPr>
          </a:p>
        </p:txBody>
      </p:sp>
      <p:sp>
        <p:nvSpPr>
          <p:cNvPr id="3" name="TextBox 2"/>
          <p:cNvSpPr txBox="1"/>
          <p:nvPr/>
        </p:nvSpPr>
        <p:spPr>
          <a:xfrm>
            <a:off x="4519948" y="1981200"/>
            <a:ext cx="3785852" cy="646331"/>
          </a:xfrm>
          <a:prstGeom prst="rect">
            <a:avLst/>
          </a:prstGeom>
          <a:noFill/>
        </p:spPr>
        <p:txBody>
          <a:bodyPr wrap="square" rtlCol="0">
            <a:spAutoFit/>
          </a:bodyPr>
          <a:lstStyle/>
          <a:p>
            <a:r>
              <a:rPr lang="vi-VN" dirty="0" smtClean="0"/>
              <a:t>Theo A – Mi – Xi</a:t>
            </a:r>
          </a:p>
          <a:p>
            <a:r>
              <a:rPr lang="vi-VN" dirty="0" smtClean="0"/>
              <a:t>( Hoàng Thiếu Sơn dịch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9221"/>
                                        </p:tgtEl>
                                      </p:cBhvr>
                                    </p:animEffect>
                                    <p:set>
                                      <p:cBhvr>
                                        <p:cTn id="12" dur="1" fill="hold">
                                          <p:stCondLst>
                                            <p:cond delay="499"/>
                                          </p:stCondLst>
                                        </p:cTn>
                                        <p:tgtEl>
                                          <p:spTgt spid="92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4" name="Line 6"/>
          <p:cNvSpPr>
            <a:spLocks noChangeShapeType="1"/>
          </p:cNvSpPr>
          <p:nvPr/>
        </p:nvSpPr>
        <p:spPr bwMode="auto">
          <a:xfrm>
            <a:off x="3962400" y="2743200"/>
            <a:ext cx="0" cy="4114800"/>
          </a:xfrm>
          <a:prstGeom prst="line">
            <a:avLst/>
          </a:prstGeom>
          <a:noFill/>
          <a:ln w="9525">
            <a:solidFill>
              <a:schemeClr val="tx1"/>
            </a:solidFill>
            <a:round/>
            <a:headEnd/>
            <a:tailEnd/>
          </a:ln>
        </p:spPr>
        <p:txBody>
          <a:bodyPr/>
          <a:lstStyle/>
          <a:p>
            <a:endParaRPr lang="en-US"/>
          </a:p>
        </p:txBody>
      </p:sp>
      <p:sp>
        <p:nvSpPr>
          <p:cNvPr id="27657" name="Text Box 9"/>
          <p:cNvSpPr txBox="1">
            <a:spLocks noChangeArrowheads="1"/>
          </p:cNvSpPr>
          <p:nvPr/>
        </p:nvSpPr>
        <p:spPr bwMode="auto">
          <a:xfrm>
            <a:off x="171719" y="3200400"/>
            <a:ext cx="3733800" cy="954107"/>
          </a:xfrm>
          <a:prstGeom prst="rect">
            <a:avLst/>
          </a:prstGeom>
          <a:noFill/>
          <a:ln w="9525">
            <a:noFill/>
            <a:miter lim="800000"/>
            <a:headEnd/>
            <a:tailEnd/>
          </a:ln>
        </p:spPr>
        <p:txBody>
          <a:bodyPr>
            <a:spAutoFit/>
          </a:bodyPr>
          <a:lstStyle/>
          <a:p>
            <a:pPr>
              <a:spcBef>
                <a:spcPct val="50000"/>
              </a:spcBef>
            </a:pPr>
            <a:r>
              <a:rPr lang="en-US" sz="2000" dirty="0">
                <a:solidFill>
                  <a:srgbClr val="006600"/>
                </a:solidFill>
                <a:latin typeface="Arial" charset="0"/>
              </a:rPr>
              <a:t>+</a:t>
            </a:r>
            <a:r>
              <a:rPr lang="en-US" sz="2000" dirty="0">
                <a:latin typeface="Arial" charset="0"/>
              </a:rPr>
              <a:t> </a:t>
            </a:r>
            <a:r>
              <a:rPr lang="en-US" sz="2800" b="1" dirty="0" err="1">
                <a:solidFill>
                  <a:srgbClr val="006600"/>
                </a:solidFill>
                <a:latin typeface="Times New Roman" pitchFamily="18" charset="0"/>
                <a:cs typeface="Times New Roman" pitchFamily="18" charset="0"/>
              </a:rPr>
              <a:t>Hai</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bạn</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nhỏ</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có</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gì</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đáng</a:t>
            </a:r>
            <a:r>
              <a:rPr lang="en-US" sz="2800" b="1" dirty="0">
                <a:solidFill>
                  <a:srgbClr val="006600"/>
                </a:solidFill>
                <a:latin typeface="Times New Roman" pitchFamily="18" charset="0"/>
                <a:cs typeface="Times New Roman" pitchFamily="18" charset="0"/>
              </a:rPr>
              <a:t> </a:t>
            </a:r>
            <a:r>
              <a:rPr lang="en-US" sz="2800" b="1" dirty="0" err="1">
                <a:solidFill>
                  <a:srgbClr val="006600"/>
                </a:solidFill>
                <a:latin typeface="Times New Roman" pitchFamily="18" charset="0"/>
                <a:cs typeface="Times New Roman" pitchFamily="18" charset="0"/>
              </a:rPr>
              <a:t>khen</a:t>
            </a:r>
            <a:r>
              <a:rPr lang="en-US" sz="2000" b="1" dirty="0">
                <a:solidFill>
                  <a:srgbClr val="006600"/>
                </a:solidFill>
                <a:latin typeface="Times New Roman" pitchFamily="18" charset="0"/>
                <a:cs typeface="Times New Roman" pitchFamily="18" charset="0"/>
              </a:rPr>
              <a:t>?</a:t>
            </a:r>
          </a:p>
        </p:txBody>
      </p:sp>
      <p:sp>
        <p:nvSpPr>
          <p:cNvPr id="27658" name="Text Box 10"/>
          <p:cNvSpPr txBox="1">
            <a:spLocks noChangeArrowheads="1"/>
          </p:cNvSpPr>
          <p:nvPr/>
        </p:nvSpPr>
        <p:spPr bwMode="auto">
          <a:xfrm>
            <a:off x="4046113" y="3048000"/>
            <a:ext cx="4953000" cy="2677656"/>
          </a:xfrm>
          <a:prstGeom prst="rect">
            <a:avLst/>
          </a:prstGeom>
          <a:noFill/>
          <a:ln w="9525">
            <a:noFill/>
            <a:miter lim="800000"/>
            <a:headEnd/>
            <a:tailEnd/>
          </a:ln>
        </p:spPr>
        <p:txBody>
          <a:bodyPr>
            <a:spAutoFit/>
          </a:bodyPr>
          <a:lstStyle/>
          <a:p>
            <a:pPr>
              <a:spcBef>
                <a:spcPct val="50000"/>
              </a:spcBef>
            </a:pPr>
            <a:r>
              <a:rPr lang="fr-FR" sz="2000" dirty="0">
                <a:latin typeface="Arial" charset="0"/>
              </a:rPr>
              <a:t> </a:t>
            </a:r>
            <a:r>
              <a:rPr lang="fr-FR" sz="2800" b="1" dirty="0" smtClean="0">
                <a:solidFill>
                  <a:srgbClr val="3333FF"/>
                </a:solidFill>
                <a:latin typeface="Times New Roman" pitchFamily="18" charset="0"/>
                <a:cs typeface="Times New Roman" pitchFamily="18" charset="0"/>
              </a:rPr>
              <a:t>En-ri-</a:t>
            </a:r>
            <a:r>
              <a:rPr lang="fr-FR" sz="2800" b="1" dirty="0" err="1" smtClean="0">
                <a:solidFill>
                  <a:srgbClr val="3333FF"/>
                </a:solidFill>
                <a:latin typeface="Times New Roman" pitchFamily="18" charset="0"/>
                <a:cs typeface="Times New Roman" pitchFamily="18" charset="0"/>
              </a:rPr>
              <a:t>cô</a:t>
            </a:r>
            <a:r>
              <a:rPr lang="fr-FR" sz="2800" b="1" dirty="0" smtClean="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có</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lỗi</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nhưng</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có</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điểm</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đáng</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khen</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đó</a:t>
            </a:r>
            <a:r>
              <a:rPr lang="fr-FR" sz="2800" b="1" dirty="0">
                <a:solidFill>
                  <a:srgbClr val="3333FF"/>
                </a:solidFill>
                <a:latin typeface="Times New Roman" pitchFamily="18" charset="0"/>
                <a:cs typeface="Times New Roman" pitchFamily="18" charset="0"/>
              </a:rPr>
              <a:t> là </a:t>
            </a:r>
            <a:r>
              <a:rPr lang="fr-FR" sz="2800" b="1" dirty="0" err="1">
                <a:solidFill>
                  <a:srgbClr val="3333FF"/>
                </a:solidFill>
                <a:latin typeface="Times New Roman" pitchFamily="18" charset="0"/>
                <a:cs typeface="Times New Roman" pitchFamily="18" charset="0"/>
              </a:rPr>
              <a:t>cậu</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biết</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thương</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bạn</a:t>
            </a:r>
            <a:r>
              <a:rPr lang="fr-FR" sz="2800" b="1" dirty="0">
                <a:solidFill>
                  <a:srgbClr val="3333FF"/>
                </a:solidFill>
                <a:latin typeface="Times New Roman" pitchFamily="18" charset="0"/>
                <a:cs typeface="Times New Roman" pitchFamily="18" charset="0"/>
              </a:rPr>
              <a:t> khi </a:t>
            </a:r>
            <a:r>
              <a:rPr lang="fr-FR" sz="2800" b="1" dirty="0" err="1">
                <a:solidFill>
                  <a:srgbClr val="3333FF"/>
                </a:solidFill>
                <a:latin typeface="Times New Roman" pitchFamily="18" charset="0"/>
                <a:cs typeface="Times New Roman" pitchFamily="18" charset="0"/>
              </a:rPr>
              <a:t>thấy</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bạn</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vất</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vả</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biết</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hối</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hận</a:t>
            </a:r>
            <a:r>
              <a:rPr lang="fr-FR" sz="2800" b="1" dirty="0">
                <a:solidFill>
                  <a:srgbClr val="3333FF"/>
                </a:solidFill>
                <a:latin typeface="Times New Roman" pitchFamily="18" charset="0"/>
                <a:cs typeface="Times New Roman" pitchFamily="18" charset="0"/>
              </a:rPr>
              <a:t> khi </a:t>
            </a:r>
            <a:r>
              <a:rPr lang="fr-FR" sz="2800" b="1" dirty="0" err="1">
                <a:solidFill>
                  <a:srgbClr val="3333FF"/>
                </a:solidFill>
                <a:latin typeface="Times New Roman" pitchFamily="18" charset="0"/>
                <a:cs typeface="Times New Roman" pitchFamily="18" charset="0"/>
              </a:rPr>
              <a:t>có</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lỗi</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và</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biết</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cảm</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động</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trước</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tình</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cảm</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của</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bạn</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giành</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cho</a:t>
            </a:r>
            <a:r>
              <a:rPr lang="fr-FR" sz="2800" b="1" dirty="0">
                <a:solidFill>
                  <a:srgbClr val="3333FF"/>
                </a:solidFill>
                <a:latin typeface="Times New Roman" pitchFamily="18" charset="0"/>
                <a:cs typeface="Times New Roman" pitchFamily="18" charset="0"/>
              </a:rPr>
              <a:t> </a:t>
            </a:r>
            <a:r>
              <a:rPr lang="fr-FR" sz="2800" b="1" dirty="0" err="1">
                <a:solidFill>
                  <a:srgbClr val="3333FF"/>
                </a:solidFill>
                <a:latin typeface="Times New Roman" pitchFamily="18" charset="0"/>
                <a:cs typeface="Times New Roman" pitchFamily="18" charset="0"/>
              </a:rPr>
              <a:t>mình</a:t>
            </a:r>
            <a:r>
              <a:rPr lang="fr-FR" sz="2800" b="1" dirty="0">
                <a:solidFill>
                  <a:srgbClr val="3333FF"/>
                </a:solidFill>
                <a:latin typeface="Times New Roman" pitchFamily="18" charset="0"/>
                <a:cs typeface="Times New Roman" pitchFamily="18" charset="0"/>
              </a:rPr>
              <a:t>.</a:t>
            </a:r>
            <a:endParaRPr lang="en-US" sz="2800" b="1" dirty="0">
              <a:solidFill>
                <a:srgbClr val="3333FF"/>
              </a:solidFill>
              <a:latin typeface="Times New Roman" pitchFamily="18" charset="0"/>
              <a:cs typeface="Times New Roman" pitchFamily="18" charset="0"/>
            </a:endParaRPr>
          </a:p>
        </p:txBody>
      </p:sp>
      <p:sp>
        <p:nvSpPr>
          <p:cNvPr id="11" name="AutoShape 4"/>
          <p:cNvSpPr>
            <a:spLocks noChangeArrowheads="1"/>
          </p:cNvSpPr>
          <p:nvPr/>
        </p:nvSpPr>
        <p:spPr bwMode="auto">
          <a:xfrm>
            <a:off x="3269087" y="198549"/>
            <a:ext cx="3657600" cy="1143000"/>
          </a:xfrm>
          <a:prstGeom prst="cloudCallout">
            <a:avLst>
              <a:gd name="adj1" fmla="val -41574"/>
              <a:gd name="adj2" fmla="val 96667"/>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2:</a:t>
            </a:r>
            <a:r>
              <a:rPr lang="nl-NL" sz="2400" b="1" dirty="0">
                <a:solidFill>
                  <a:srgbClr val="3333FF"/>
                </a:solidFill>
                <a:latin typeface="Times New Roman" pitchFamily="18" charset="0"/>
                <a:cs typeface="Times New Roman" pitchFamily="18" charset="0"/>
              </a:rPr>
              <a:t>  Tìm hiểu bài</a:t>
            </a:r>
            <a:endParaRPr lang="en-US" sz="2400" b="1" dirty="0">
              <a:solidFill>
                <a:srgbClr val="3333FF"/>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319825" y="1504950"/>
            <a:ext cx="8077200" cy="400050"/>
          </a:xfrm>
          <a:prstGeom prst="rect">
            <a:avLst/>
          </a:prstGeom>
          <a:noFill/>
          <a:ln w="9525">
            <a:noFill/>
            <a:miter lim="800000"/>
            <a:headEnd/>
            <a:tailEnd/>
          </a:ln>
        </p:spPr>
        <p:txBody>
          <a:bodyPr>
            <a:spAutoFit/>
          </a:bodyPr>
          <a:lstStyle/>
          <a:p>
            <a:pPr algn="ctr">
              <a:spcBef>
                <a:spcPct val="50000"/>
              </a:spcBef>
            </a:pPr>
            <a:r>
              <a:rPr lang="en-US" sz="2000" b="1" u="sng" dirty="0" err="1">
                <a:solidFill>
                  <a:srgbClr val="7030A0"/>
                </a:solidFill>
                <a:latin typeface="Times New Roman" pitchFamily="18" charset="0"/>
                <a:cs typeface="Times New Roman" pitchFamily="18" charset="0"/>
              </a:rPr>
              <a:t>Câu</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hỏi</a:t>
            </a:r>
            <a:r>
              <a:rPr lang="en-US" sz="2000" b="1"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Trả</a:t>
            </a:r>
            <a:r>
              <a:rPr lang="en-US" sz="2000" b="1" u="sng" dirty="0">
                <a:solidFill>
                  <a:srgbClr val="7030A0"/>
                </a:solidFill>
                <a:latin typeface="Times New Roman" pitchFamily="18" charset="0"/>
                <a:cs typeface="Times New Roman" pitchFamily="18" charset="0"/>
              </a:rPr>
              <a:t> </a:t>
            </a:r>
            <a:r>
              <a:rPr lang="en-US" sz="2000" b="1" u="sng" dirty="0" err="1">
                <a:solidFill>
                  <a:srgbClr val="7030A0"/>
                </a:solidFill>
                <a:latin typeface="Times New Roman" pitchFamily="18" charset="0"/>
                <a:cs typeface="Times New Roman" pitchFamily="18" charset="0"/>
              </a:rPr>
              <a:t>lời</a:t>
            </a:r>
            <a:r>
              <a:rPr lang="en-US" sz="2000" b="1" u="sng" dirty="0">
                <a:solidFill>
                  <a:srgbClr val="7030A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657"/>
                                        </p:tgtEl>
                                        <p:attrNameLst>
                                          <p:attrName>style.visibility</p:attrName>
                                        </p:attrNameLst>
                                      </p:cBhvr>
                                      <p:to>
                                        <p:strVal val="visible"/>
                                      </p:to>
                                    </p:set>
                                    <p:anim calcmode="discrete" valueType="clr">
                                      <p:cBhvr override="childStyle">
                                        <p:cTn id="12" dur="80"/>
                                        <p:tgtEl>
                                          <p:spTgt spid="2765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7"/>
                                        </p:tgtEl>
                                        <p:attrNameLst>
                                          <p:attrName>fillcolor</p:attrName>
                                        </p:attrNameLst>
                                      </p:cBhvr>
                                      <p:tavLst>
                                        <p:tav tm="0">
                                          <p:val>
                                            <p:clrVal>
                                              <a:schemeClr val="accent2"/>
                                            </p:clrVal>
                                          </p:val>
                                        </p:tav>
                                        <p:tav tm="50000">
                                          <p:val>
                                            <p:clrVal>
                                              <a:schemeClr val="hlink"/>
                                            </p:clrVal>
                                          </p:val>
                                        </p:tav>
                                      </p:tavLst>
                                    </p:anim>
                                    <p:set>
                                      <p:cBhvr>
                                        <p:cTn id="14" dur="80"/>
                                        <p:tgtEl>
                                          <p:spTgt spid="2765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7658"/>
                                        </p:tgtEl>
                                        <p:attrNameLst>
                                          <p:attrName>style.visibility</p:attrName>
                                        </p:attrNameLst>
                                      </p:cBhvr>
                                      <p:to>
                                        <p:strVal val="visible"/>
                                      </p:to>
                                    </p:set>
                                    <p:anim calcmode="discrete" valueType="clr">
                                      <p:cBhvr override="childStyle">
                                        <p:cTn id="19"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7658"/>
                                        </p:tgtEl>
                                        <p:attrNameLst>
                                          <p:attrName>fillcolor</p:attrName>
                                        </p:attrNameLst>
                                      </p:cBhvr>
                                      <p:tavLst>
                                        <p:tav tm="0">
                                          <p:val>
                                            <p:clrVal>
                                              <a:schemeClr val="accent2"/>
                                            </p:clrVal>
                                          </p:val>
                                        </p:tav>
                                        <p:tav tm="50000">
                                          <p:val>
                                            <p:clrVal>
                                              <a:schemeClr val="hlink"/>
                                            </p:clrVal>
                                          </p:val>
                                        </p:tav>
                                      </p:tavLst>
                                    </p:anim>
                                    <p:set>
                                      <p:cBhvr>
                                        <p:cTn id="21" dur="80"/>
                                        <p:tgtEl>
                                          <p:spTgt spid="276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7" grpId="0"/>
      <p:bldP spid="276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2140038" y="1372673"/>
            <a:ext cx="5022761" cy="1066800"/>
          </a:xfrm>
          <a:prstGeom prst="cloudCallout">
            <a:avLst>
              <a:gd name="adj1" fmla="val -43750"/>
              <a:gd name="adj2" fmla="val 70000"/>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a:t>
            </a:r>
            <a:r>
              <a:rPr lang="nl-NL" sz="2400" b="1" u="sng" dirty="0" smtClean="0">
                <a:solidFill>
                  <a:srgbClr val="3333FF"/>
                </a:solidFill>
                <a:latin typeface="Times New Roman" pitchFamily="18" charset="0"/>
                <a:cs typeface="Times New Roman" pitchFamily="18" charset="0"/>
              </a:rPr>
              <a:t>4: liên hệ</a:t>
            </a:r>
            <a:endParaRPr lang="en-US" sz="2400" b="1" dirty="0">
              <a:solidFill>
                <a:srgbClr val="3333FF"/>
              </a:solidFill>
              <a:latin typeface="Times New Roman" pitchFamily="18" charset="0"/>
              <a:cs typeface="Times New Roman" pitchFamily="18" charset="0"/>
            </a:endParaRPr>
          </a:p>
        </p:txBody>
      </p:sp>
      <p:sp>
        <p:nvSpPr>
          <p:cNvPr id="20485" name="Text Box 5"/>
          <p:cNvSpPr txBox="1">
            <a:spLocks noChangeArrowheads="1"/>
          </p:cNvSpPr>
          <p:nvPr/>
        </p:nvSpPr>
        <p:spPr bwMode="auto">
          <a:xfrm>
            <a:off x="844639" y="3200400"/>
            <a:ext cx="6553200" cy="830997"/>
          </a:xfrm>
          <a:prstGeom prst="rect">
            <a:avLst/>
          </a:prstGeom>
          <a:noFill/>
          <a:ln w="9525">
            <a:noFill/>
            <a:miter lim="800000"/>
            <a:headEnd/>
            <a:tailEnd/>
          </a:ln>
        </p:spPr>
        <p:txBody>
          <a:bodyPr>
            <a:spAutoFit/>
          </a:bodyPr>
          <a:lstStyle/>
          <a:p>
            <a:pPr algn="ctr">
              <a:spcBef>
                <a:spcPct val="50000"/>
              </a:spcBef>
            </a:pP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từng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chưa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4717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0485"/>
                                        </p:tgtEl>
                                        <p:attrNameLst>
                                          <p:attrName>style.visibility</p:attrName>
                                        </p:attrNameLst>
                                      </p:cBhvr>
                                      <p:to>
                                        <p:strVal val="visible"/>
                                      </p:to>
                                    </p:set>
                                    <p:anim calcmode="discrete" valueType="clr">
                                      <p:cBhvr override="childStyle">
                                        <p:cTn id="13"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5"/>
                                        </p:tgtEl>
                                        <p:attrNameLst>
                                          <p:attrName>fillcolor</p:attrName>
                                        </p:attrNameLst>
                                      </p:cBhvr>
                                      <p:tavLst>
                                        <p:tav tm="0">
                                          <p:val>
                                            <p:clrVal>
                                              <a:schemeClr val="accent2"/>
                                            </p:clrVal>
                                          </p:val>
                                        </p:tav>
                                        <p:tav tm="50000">
                                          <p:val>
                                            <p:clrVal>
                                              <a:schemeClr val="hlink"/>
                                            </p:clrVal>
                                          </p:val>
                                        </p:tav>
                                      </p:tavLst>
                                    </p:anim>
                                    <p:set>
                                      <p:cBhvr>
                                        <p:cTn id="15" dur="80"/>
                                        <p:tgtEl>
                                          <p:spTgt spid="204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2140039" y="1372673"/>
            <a:ext cx="3962400" cy="1066800"/>
          </a:xfrm>
          <a:prstGeom prst="cloudCallout">
            <a:avLst>
              <a:gd name="adj1" fmla="val -43750"/>
              <a:gd name="adj2" fmla="val 70000"/>
            </a:avLst>
          </a:prstGeom>
          <a:solidFill>
            <a:srgbClr val="FF99FF"/>
          </a:solidFill>
          <a:ln w="9525">
            <a:solidFill>
              <a:schemeClr val="tx1"/>
            </a:solidFill>
            <a:round/>
            <a:headEnd/>
            <a:tailEnd/>
          </a:ln>
        </p:spPr>
        <p:txBody>
          <a:bodyPr/>
          <a:lstStyle/>
          <a:p>
            <a:pPr algn="ctr"/>
            <a:r>
              <a:rPr lang="nl-NL" sz="2400" b="1" u="sng" dirty="0">
                <a:solidFill>
                  <a:srgbClr val="3333FF"/>
                </a:solidFill>
                <a:latin typeface="Times New Roman" pitchFamily="18" charset="0"/>
                <a:cs typeface="Times New Roman" pitchFamily="18" charset="0"/>
              </a:rPr>
              <a:t>Hoạt động 3:</a:t>
            </a:r>
            <a:r>
              <a:rPr lang="nl-NL" sz="2400" b="1" dirty="0">
                <a:solidFill>
                  <a:srgbClr val="3333FF"/>
                </a:solidFill>
                <a:latin typeface="Times New Roman" pitchFamily="18" charset="0"/>
                <a:cs typeface="Times New Roman" pitchFamily="18" charset="0"/>
              </a:rPr>
              <a:t> Luyện đọc lại</a:t>
            </a:r>
            <a:endParaRPr lang="en-US" sz="2400" b="1" dirty="0">
              <a:solidFill>
                <a:srgbClr val="3333FF"/>
              </a:solidFill>
              <a:latin typeface="Times New Roman" pitchFamily="18" charset="0"/>
              <a:cs typeface="Times New Roman" pitchFamily="18" charset="0"/>
            </a:endParaRPr>
          </a:p>
        </p:txBody>
      </p:sp>
      <p:sp>
        <p:nvSpPr>
          <p:cNvPr id="20485" name="Text Box 5"/>
          <p:cNvSpPr txBox="1">
            <a:spLocks noChangeArrowheads="1"/>
          </p:cNvSpPr>
          <p:nvPr/>
        </p:nvSpPr>
        <p:spPr bwMode="auto">
          <a:xfrm>
            <a:off x="844639" y="3200400"/>
            <a:ext cx="6553200" cy="1015663"/>
          </a:xfrm>
          <a:prstGeom prst="rect">
            <a:avLst/>
          </a:prstGeom>
          <a:noFill/>
          <a:ln w="9525">
            <a:noFill/>
            <a:miter lim="800000"/>
            <a:headEnd/>
            <a:tailEnd/>
          </a:ln>
        </p:spPr>
        <p:txBody>
          <a:bodyPr>
            <a:spAutoFit/>
          </a:bodyPr>
          <a:lstStyle/>
          <a:p>
            <a:pPr algn="ctr">
              <a:spcBef>
                <a:spcPct val="50000"/>
              </a:spcBef>
            </a:pP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vai</a:t>
            </a:r>
            <a:r>
              <a:rPr lang="en-US" sz="2400" b="1" dirty="0">
                <a:solidFill>
                  <a:srgbClr val="FF0000"/>
                </a:solidFill>
                <a:latin typeface="Times New Roman" pitchFamily="18" charset="0"/>
                <a:cs typeface="Times New Roman" pitchFamily="18" charset="0"/>
              </a:rPr>
              <a:t>:</a:t>
            </a:r>
          </a:p>
          <a:p>
            <a:pPr algn="ctr">
              <a:spcBef>
                <a:spcPct val="50000"/>
              </a:spcBef>
            </a:pPr>
            <a:r>
              <a:rPr lang="fr-FR" sz="2400" b="1" dirty="0">
                <a:solidFill>
                  <a:srgbClr val="FF0000"/>
                </a:solidFill>
                <a:latin typeface="Times New Roman" pitchFamily="18" charset="0"/>
                <a:cs typeface="Times New Roman" pitchFamily="18" charset="0"/>
              </a:rPr>
              <a:t>En-ri-</a:t>
            </a:r>
            <a:r>
              <a:rPr lang="fr-FR" sz="2400" b="1" dirty="0" err="1">
                <a:solidFill>
                  <a:srgbClr val="FF0000"/>
                </a:solidFill>
                <a:latin typeface="Times New Roman" pitchFamily="18" charset="0"/>
                <a:cs typeface="Times New Roman" pitchFamily="18" charset="0"/>
              </a:rPr>
              <a:t>cô,Cô</a:t>
            </a:r>
            <a:r>
              <a:rPr lang="fr-FR" sz="2400" b="1" dirty="0">
                <a:solidFill>
                  <a:srgbClr val="FF0000"/>
                </a:solidFill>
                <a:latin typeface="Times New Roman" pitchFamily="18" charset="0"/>
                <a:cs typeface="Times New Roman" pitchFamily="18" charset="0"/>
              </a:rPr>
              <a:t>-</a:t>
            </a:r>
            <a:r>
              <a:rPr lang="fr-FR" sz="2400" b="1" dirty="0" err="1">
                <a:solidFill>
                  <a:srgbClr val="FF0000"/>
                </a:solidFill>
                <a:latin typeface="Times New Roman" pitchFamily="18" charset="0"/>
                <a:cs typeface="Times New Roman" pitchFamily="18" charset="0"/>
              </a:rPr>
              <a:t>rét</a:t>
            </a:r>
            <a:r>
              <a:rPr lang="fr-FR" sz="2400" b="1" dirty="0">
                <a:solidFill>
                  <a:srgbClr val="FF0000"/>
                </a:solidFill>
                <a:latin typeface="Times New Roman" pitchFamily="18" charset="0"/>
                <a:cs typeface="Times New Roman" pitchFamily="18" charset="0"/>
              </a:rPr>
              <a:t>-ti, </a:t>
            </a:r>
            <a:r>
              <a:rPr lang="fr-FR" sz="2400" b="1" dirty="0" err="1">
                <a:solidFill>
                  <a:srgbClr val="FF0000"/>
                </a:solidFill>
                <a:latin typeface="Times New Roman" pitchFamily="18" charset="0"/>
                <a:cs typeface="Times New Roman" pitchFamily="18" charset="0"/>
              </a:rPr>
              <a:t>bố</a:t>
            </a:r>
            <a:r>
              <a:rPr lang="fr-FR" sz="2400" b="1" dirty="0">
                <a:solidFill>
                  <a:srgbClr val="FF0000"/>
                </a:solidFill>
                <a:latin typeface="Times New Roman" pitchFamily="18" charset="0"/>
                <a:cs typeface="Times New Roman" pitchFamily="18" charset="0"/>
              </a:rPr>
              <a:t> </a:t>
            </a:r>
            <a:r>
              <a:rPr lang="fr-FR" sz="2400" b="1" dirty="0" err="1">
                <a:solidFill>
                  <a:srgbClr val="FF0000"/>
                </a:solidFill>
                <a:latin typeface="Times New Roman" pitchFamily="18" charset="0"/>
                <a:cs typeface="Times New Roman" pitchFamily="18" charset="0"/>
              </a:rPr>
              <a:t>của</a:t>
            </a:r>
            <a:r>
              <a:rPr lang="fr-FR" sz="2400" b="1" dirty="0">
                <a:solidFill>
                  <a:srgbClr val="FF0000"/>
                </a:solidFill>
                <a:latin typeface="Times New Roman" pitchFamily="18" charset="0"/>
                <a:cs typeface="Times New Roman" pitchFamily="18" charset="0"/>
              </a:rPr>
              <a:t> En-ri-</a:t>
            </a:r>
            <a:r>
              <a:rPr lang="fr-FR" sz="2400" b="1" dirty="0" err="1">
                <a:solidFill>
                  <a:srgbClr val="FF0000"/>
                </a:solidFill>
                <a:latin typeface="Times New Roman" pitchFamily="18" charset="0"/>
                <a:cs typeface="Times New Roman" pitchFamily="18" charset="0"/>
              </a:rPr>
              <a:t>cô</a:t>
            </a:r>
            <a:r>
              <a:rPr lang="fr-FR" sz="2400" b="1" dirty="0">
                <a:solidFill>
                  <a:srgbClr val="FF0000"/>
                </a:solidFill>
                <a:latin typeface="Times New Roman" pitchFamily="18" charset="0"/>
                <a:cs typeface="Times New Roman" pitchFamily="18" charset="0"/>
              </a:rPr>
              <a:t> </a:t>
            </a:r>
            <a:r>
              <a:rPr lang="fr-FR" sz="2400" b="1" dirty="0" err="1">
                <a:solidFill>
                  <a:srgbClr val="FF0000"/>
                </a:solidFill>
                <a:latin typeface="Times New Roman" pitchFamily="18" charset="0"/>
                <a:cs typeface="Times New Roman" pitchFamily="18" charset="0"/>
              </a:rPr>
              <a:t>dẫn</a:t>
            </a:r>
            <a:r>
              <a:rPr lang="fr-FR" sz="2400" b="1" dirty="0">
                <a:solidFill>
                  <a:srgbClr val="FF0000"/>
                </a:solidFill>
                <a:latin typeface="Times New Roman" pitchFamily="18" charset="0"/>
                <a:cs typeface="Times New Roman" pitchFamily="18" charset="0"/>
              </a:rPr>
              <a:t> </a:t>
            </a:r>
            <a:r>
              <a:rPr lang="fr-FR" sz="2400" b="1" dirty="0" err="1">
                <a:solidFill>
                  <a:srgbClr val="FF0000"/>
                </a:solidFill>
                <a:latin typeface="Times New Roman" pitchFamily="18" charset="0"/>
                <a:cs typeface="Times New Roman" pitchFamily="18" charset="0"/>
              </a:rPr>
              <a:t>chuyện</a:t>
            </a:r>
            <a:r>
              <a:rPr lang="fr-FR"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0485"/>
                                        </p:tgtEl>
                                        <p:attrNameLst>
                                          <p:attrName>style.visibility</p:attrName>
                                        </p:attrNameLst>
                                      </p:cBhvr>
                                      <p:to>
                                        <p:strVal val="visible"/>
                                      </p:to>
                                    </p:set>
                                    <p:anim calcmode="discrete" valueType="clr">
                                      <p:cBhvr override="childStyle">
                                        <p:cTn id="13" dur="80"/>
                                        <p:tgtEl>
                                          <p:spTgt spid="2048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5"/>
                                        </p:tgtEl>
                                        <p:attrNameLst>
                                          <p:attrName>fillcolor</p:attrName>
                                        </p:attrNameLst>
                                      </p:cBhvr>
                                      <p:tavLst>
                                        <p:tav tm="0">
                                          <p:val>
                                            <p:clrVal>
                                              <a:schemeClr val="accent2"/>
                                            </p:clrVal>
                                          </p:val>
                                        </p:tav>
                                        <p:tav tm="50000">
                                          <p:val>
                                            <p:clrVal>
                                              <a:schemeClr val="hlink"/>
                                            </p:clrVal>
                                          </p:val>
                                        </p:tav>
                                      </p:tavLst>
                                    </p:anim>
                                    <p:set>
                                      <p:cBhvr>
                                        <p:cTn id="15" dur="80"/>
                                        <p:tgtEl>
                                          <p:spTgt spid="204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2971800" y="533400"/>
            <a:ext cx="3962400" cy="1066800"/>
          </a:xfrm>
          <a:prstGeom prst="cloudCallout">
            <a:avLst>
              <a:gd name="adj1" fmla="val -43750"/>
              <a:gd name="adj2" fmla="val 70000"/>
            </a:avLst>
          </a:prstGeom>
          <a:solidFill>
            <a:srgbClr val="FF99FF"/>
          </a:solidFill>
          <a:ln w="9525">
            <a:solidFill>
              <a:schemeClr val="tx1"/>
            </a:solidFill>
            <a:round/>
            <a:headEnd/>
            <a:tailEnd/>
          </a:ln>
        </p:spPr>
        <p:txBody>
          <a:bodyPr/>
          <a:lstStyle/>
          <a:p>
            <a:pPr algn="ctr"/>
            <a:r>
              <a:rPr lang="nl-NL" sz="2400" b="1" u="sng" dirty="0" smtClean="0">
                <a:solidFill>
                  <a:srgbClr val="3333FF"/>
                </a:solidFill>
                <a:latin typeface="Times New Roman" pitchFamily="18" charset="0"/>
                <a:cs typeface="Times New Roman" pitchFamily="18" charset="0"/>
              </a:rPr>
              <a:t>Nội dung bài</a:t>
            </a:r>
            <a:endParaRPr lang="en-US" sz="2400" b="1" dirty="0">
              <a:solidFill>
                <a:srgbClr val="3333FF"/>
              </a:solidFill>
              <a:latin typeface="Times New Roman" pitchFamily="18" charset="0"/>
              <a:cs typeface="Times New Roman" pitchFamily="18" charset="0"/>
            </a:endParaRPr>
          </a:p>
        </p:txBody>
      </p:sp>
      <p:sp>
        <p:nvSpPr>
          <p:cNvPr id="20485" name="Text Box 5"/>
          <p:cNvSpPr txBox="1">
            <a:spLocks noChangeArrowheads="1"/>
          </p:cNvSpPr>
          <p:nvPr/>
        </p:nvSpPr>
        <p:spPr bwMode="auto">
          <a:xfrm>
            <a:off x="228600" y="2286000"/>
            <a:ext cx="8534400" cy="107721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3200" b="1" dirty="0" err="1" smtClean="0">
                <a:solidFill>
                  <a:srgbClr val="3333FF"/>
                </a:solidFill>
                <a:latin typeface="+mj-lt"/>
              </a:rPr>
              <a:t>Phải</a:t>
            </a:r>
            <a:r>
              <a:rPr lang="en-US" sz="3200" b="1" dirty="0" smtClean="0">
                <a:solidFill>
                  <a:srgbClr val="3333FF"/>
                </a:solidFill>
                <a:latin typeface="+mj-lt"/>
              </a:rPr>
              <a:t> </a:t>
            </a:r>
            <a:r>
              <a:rPr lang="en-US" sz="3200" b="1" dirty="0" err="1" smtClean="0">
                <a:solidFill>
                  <a:srgbClr val="3333FF"/>
                </a:solidFill>
                <a:latin typeface="+mj-lt"/>
              </a:rPr>
              <a:t>biết</a:t>
            </a:r>
            <a:r>
              <a:rPr lang="en-US" sz="3200" b="1" dirty="0" smtClean="0">
                <a:solidFill>
                  <a:srgbClr val="3333FF"/>
                </a:solidFill>
                <a:latin typeface="+mj-lt"/>
              </a:rPr>
              <a:t> </a:t>
            </a:r>
            <a:r>
              <a:rPr lang="en-US" sz="3200" b="1" dirty="0" err="1" smtClean="0">
                <a:solidFill>
                  <a:srgbClr val="3333FF"/>
                </a:solidFill>
                <a:latin typeface="+mj-lt"/>
              </a:rPr>
              <a:t>nhường</a:t>
            </a:r>
            <a:r>
              <a:rPr lang="en-US" sz="3200" b="1" dirty="0" smtClean="0">
                <a:solidFill>
                  <a:srgbClr val="3333FF"/>
                </a:solidFill>
                <a:latin typeface="+mj-lt"/>
              </a:rPr>
              <a:t> </a:t>
            </a:r>
            <a:r>
              <a:rPr lang="en-US" sz="3200" b="1" dirty="0" err="1" smtClean="0">
                <a:solidFill>
                  <a:srgbClr val="3333FF"/>
                </a:solidFill>
                <a:latin typeface="+mj-lt"/>
              </a:rPr>
              <a:t>nhịn</a:t>
            </a:r>
            <a:r>
              <a:rPr lang="en-US" sz="3200" b="1" dirty="0" smtClean="0">
                <a:solidFill>
                  <a:srgbClr val="3333FF"/>
                </a:solidFill>
                <a:latin typeface="+mj-lt"/>
              </a:rPr>
              <a:t> </a:t>
            </a:r>
            <a:r>
              <a:rPr lang="en-US" sz="3200" b="1" dirty="0" err="1" smtClean="0">
                <a:solidFill>
                  <a:srgbClr val="3333FF"/>
                </a:solidFill>
                <a:latin typeface="+mj-lt"/>
              </a:rPr>
              <a:t>bạn</a:t>
            </a:r>
            <a:r>
              <a:rPr lang="en-US" sz="3200" b="1" dirty="0" smtClean="0">
                <a:solidFill>
                  <a:srgbClr val="3333FF"/>
                </a:solidFill>
                <a:latin typeface="+mj-lt"/>
              </a:rPr>
              <a:t>, </a:t>
            </a:r>
            <a:r>
              <a:rPr lang="en-US" sz="3200" b="1" dirty="0" err="1" smtClean="0">
                <a:solidFill>
                  <a:srgbClr val="3333FF"/>
                </a:solidFill>
                <a:latin typeface="+mj-lt"/>
              </a:rPr>
              <a:t>nghĩ</a:t>
            </a:r>
            <a:r>
              <a:rPr lang="en-US" sz="3200" b="1" dirty="0" smtClean="0">
                <a:solidFill>
                  <a:srgbClr val="3333FF"/>
                </a:solidFill>
                <a:latin typeface="+mj-lt"/>
              </a:rPr>
              <a:t> </a:t>
            </a:r>
            <a:r>
              <a:rPr lang="en-US" sz="3200" b="1" dirty="0" err="1" smtClean="0">
                <a:solidFill>
                  <a:srgbClr val="3333FF"/>
                </a:solidFill>
                <a:latin typeface="+mj-lt"/>
              </a:rPr>
              <a:t>tốt</a:t>
            </a:r>
            <a:r>
              <a:rPr lang="en-US" sz="3200" b="1" dirty="0" smtClean="0">
                <a:solidFill>
                  <a:srgbClr val="3333FF"/>
                </a:solidFill>
                <a:latin typeface="+mj-lt"/>
              </a:rPr>
              <a:t> </a:t>
            </a:r>
            <a:r>
              <a:rPr lang="en-US" sz="3200" b="1" dirty="0" err="1" smtClean="0">
                <a:solidFill>
                  <a:srgbClr val="3333FF"/>
                </a:solidFill>
                <a:latin typeface="+mj-lt"/>
              </a:rPr>
              <a:t>về</a:t>
            </a:r>
            <a:r>
              <a:rPr lang="en-US" sz="3200" b="1" dirty="0" smtClean="0">
                <a:solidFill>
                  <a:srgbClr val="3333FF"/>
                </a:solidFill>
                <a:latin typeface="+mj-lt"/>
              </a:rPr>
              <a:t> </a:t>
            </a:r>
            <a:r>
              <a:rPr lang="en-US" sz="3200" b="1" dirty="0" err="1" smtClean="0">
                <a:solidFill>
                  <a:srgbClr val="3333FF"/>
                </a:solidFill>
                <a:latin typeface="+mj-lt"/>
              </a:rPr>
              <a:t>bạn</a:t>
            </a:r>
            <a:r>
              <a:rPr lang="en-US" sz="3200" b="1" dirty="0" smtClean="0">
                <a:solidFill>
                  <a:srgbClr val="3333FF"/>
                </a:solidFill>
                <a:latin typeface="+mj-lt"/>
              </a:rPr>
              <a:t>, </a:t>
            </a:r>
            <a:r>
              <a:rPr lang="en-US" sz="3200" b="1" dirty="0" err="1" smtClean="0">
                <a:solidFill>
                  <a:srgbClr val="3333FF"/>
                </a:solidFill>
                <a:latin typeface="+mj-lt"/>
              </a:rPr>
              <a:t>dũng</a:t>
            </a:r>
            <a:r>
              <a:rPr lang="en-US" sz="3200" b="1" dirty="0" smtClean="0">
                <a:solidFill>
                  <a:srgbClr val="3333FF"/>
                </a:solidFill>
                <a:latin typeface="+mj-lt"/>
              </a:rPr>
              <a:t> </a:t>
            </a:r>
            <a:r>
              <a:rPr lang="en-US" sz="3200" b="1" dirty="0" err="1" smtClean="0">
                <a:solidFill>
                  <a:srgbClr val="3333FF"/>
                </a:solidFill>
                <a:latin typeface="+mj-lt"/>
              </a:rPr>
              <a:t>cảm</a:t>
            </a:r>
            <a:r>
              <a:rPr lang="en-US" sz="3200" b="1" dirty="0" smtClean="0">
                <a:solidFill>
                  <a:srgbClr val="3333FF"/>
                </a:solidFill>
                <a:latin typeface="+mj-lt"/>
              </a:rPr>
              <a:t> </a:t>
            </a:r>
            <a:r>
              <a:rPr lang="en-US" sz="3200" b="1" dirty="0" err="1" smtClean="0">
                <a:solidFill>
                  <a:srgbClr val="3333FF"/>
                </a:solidFill>
                <a:latin typeface="+mj-lt"/>
              </a:rPr>
              <a:t>nhận</a:t>
            </a:r>
            <a:r>
              <a:rPr lang="en-US" sz="3200" b="1" dirty="0" smtClean="0">
                <a:solidFill>
                  <a:srgbClr val="3333FF"/>
                </a:solidFill>
                <a:latin typeface="+mj-lt"/>
              </a:rPr>
              <a:t> </a:t>
            </a:r>
            <a:r>
              <a:rPr lang="en-US" sz="3200" b="1" dirty="0" err="1" smtClean="0">
                <a:solidFill>
                  <a:srgbClr val="3333FF"/>
                </a:solidFill>
                <a:latin typeface="+mj-lt"/>
              </a:rPr>
              <a:t>lỗi</a:t>
            </a:r>
            <a:r>
              <a:rPr lang="en-US" sz="3200" b="1" dirty="0" smtClean="0">
                <a:solidFill>
                  <a:srgbClr val="3333FF"/>
                </a:solidFill>
                <a:latin typeface="+mj-lt"/>
              </a:rPr>
              <a:t> </a:t>
            </a:r>
            <a:r>
              <a:rPr lang="en-US" sz="3200" b="1" dirty="0" err="1" smtClean="0">
                <a:solidFill>
                  <a:srgbClr val="3333FF"/>
                </a:solidFill>
                <a:latin typeface="+mj-lt"/>
              </a:rPr>
              <a:t>khi</a:t>
            </a:r>
            <a:r>
              <a:rPr lang="en-US" sz="3200" b="1" dirty="0" smtClean="0">
                <a:solidFill>
                  <a:srgbClr val="3333FF"/>
                </a:solidFill>
                <a:latin typeface="+mj-lt"/>
              </a:rPr>
              <a:t> </a:t>
            </a:r>
            <a:r>
              <a:rPr lang="en-US" sz="3200" b="1" dirty="0" err="1" smtClean="0">
                <a:solidFill>
                  <a:srgbClr val="3333FF"/>
                </a:solidFill>
                <a:latin typeface="+mj-lt"/>
              </a:rPr>
              <a:t>trót</a:t>
            </a:r>
            <a:r>
              <a:rPr lang="en-US" sz="3200" b="1" dirty="0" smtClean="0">
                <a:solidFill>
                  <a:srgbClr val="3333FF"/>
                </a:solidFill>
                <a:latin typeface="+mj-lt"/>
              </a:rPr>
              <a:t> </a:t>
            </a:r>
            <a:r>
              <a:rPr lang="en-US" sz="3200" b="1" dirty="0" err="1" smtClean="0">
                <a:solidFill>
                  <a:srgbClr val="3333FF"/>
                </a:solidFill>
                <a:latin typeface="+mj-lt"/>
              </a:rPr>
              <a:t>cư</a:t>
            </a:r>
            <a:r>
              <a:rPr lang="en-US" sz="3200" b="1" dirty="0" smtClean="0">
                <a:solidFill>
                  <a:srgbClr val="3333FF"/>
                </a:solidFill>
                <a:latin typeface="+mj-lt"/>
              </a:rPr>
              <a:t> </a:t>
            </a:r>
            <a:r>
              <a:rPr lang="en-US" sz="3200" b="1" dirty="0" err="1" smtClean="0">
                <a:solidFill>
                  <a:srgbClr val="3333FF"/>
                </a:solidFill>
                <a:latin typeface="+mj-lt"/>
              </a:rPr>
              <a:t>xử</a:t>
            </a:r>
            <a:r>
              <a:rPr lang="en-US" sz="3200" b="1" dirty="0" smtClean="0">
                <a:solidFill>
                  <a:srgbClr val="3333FF"/>
                </a:solidFill>
                <a:latin typeface="+mj-lt"/>
              </a:rPr>
              <a:t> </a:t>
            </a:r>
            <a:r>
              <a:rPr lang="en-US" sz="3200" b="1" dirty="0" err="1" smtClean="0">
                <a:solidFill>
                  <a:srgbClr val="3333FF"/>
                </a:solidFill>
                <a:latin typeface="+mj-lt"/>
              </a:rPr>
              <a:t>không</a:t>
            </a:r>
            <a:r>
              <a:rPr lang="en-US" sz="3200" b="1" dirty="0" smtClean="0">
                <a:solidFill>
                  <a:srgbClr val="3333FF"/>
                </a:solidFill>
                <a:latin typeface="+mj-lt"/>
              </a:rPr>
              <a:t> </a:t>
            </a:r>
            <a:r>
              <a:rPr lang="en-US" sz="3200" b="1" dirty="0" err="1" smtClean="0">
                <a:solidFill>
                  <a:srgbClr val="3333FF"/>
                </a:solidFill>
                <a:latin typeface="+mj-lt"/>
              </a:rPr>
              <a:t>tốt</a:t>
            </a:r>
            <a:r>
              <a:rPr lang="en-US" sz="3200" b="1" dirty="0" smtClean="0">
                <a:solidFill>
                  <a:srgbClr val="3333FF"/>
                </a:solidFill>
                <a:latin typeface="+mj-lt"/>
              </a:rPr>
              <a:t> </a:t>
            </a:r>
            <a:r>
              <a:rPr lang="en-US" sz="3200" b="1" dirty="0" err="1" smtClean="0">
                <a:solidFill>
                  <a:srgbClr val="3333FF"/>
                </a:solidFill>
                <a:latin typeface="+mj-lt"/>
              </a:rPr>
              <a:t>với</a:t>
            </a:r>
            <a:r>
              <a:rPr lang="en-US" sz="3200" b="1" dirty="0" smtClean="0">
                <a:solidFill>
                  <a:srgbClr val="3333FF"/>
                </a:solidFill>
                <a:latin typeface="+mj-lt"/>
              </a:rPr>
              <a:t> </a:t>
            </a:r>
            <a:r>
              <a:rPr lang="en-US" sz="3200" b="1" dirty="0" err="1" smtClean="0">
                <a:solidFill>
                  <a:srgbClr val="3333FF"/>
                </a:solidFill>
                <a:latin typeface="+mj-lt"/>
              </a:rPr>
              <a:t>bạn</a:t>
            </a:r>
            <a:r>
              <a:rPr lang="en-US" sz="3200" b="1" dirty="0" smtClean="0">
                <a:solidFill>
                  <a:srgbClr val="3333FF"/>
                </a:solidFill>
                <a:latin typeface="+mj-lt"/>
              </a:rPr>
              <a:t>.</a:t>
            </a:r>
            <a:endParaRPr lang="en-US" sz="3200" b="1" dirty="0">
              <a:solidFill>
                <a:srgbClr val="3333FF"/>
              </a:solidFill>
              <a:latin typeface="+mj-lt"/>
              <a:cs typeface="Times New Roman" pitchFamily="18" charset="0"/>
            </a:endParaRPr>
          </a:p>
        </p:txBody>
      </p:sp>
    </p:spTree>
    <p:extLst>
      <p:ext uri="{BB962C8B-B14F-4D97-AF65-F5344CB8AC3E}">
        <p14:creationId xmlns:p14="http://schemas.microsoft.com/office/powerpoint/2010/main" val="234404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wipe(down)">
                                      <p:cBhvr>
                                        <p:cTn id="13" dur="580">
                                          <p:stCondLst>
                                            <p:cond delay="0"/>
                                          </p:stCondLst>
                                        </p:cTn>
                                        <p:tgtEl>
                                          <p:spTgt spid="20485"/>
                                        </p:tgtEl>
                                      </p:cBhvr>
                                    </p:animEffect>
                                    <p:anim calcmode="lin" valueType="num">
                                      <p:cBhvr>
                                        <p:cTn id="14" dur="1822" tmFilter="0,0; 0.14,0.36; 0.43,0.73; 0.71,0.91; 1.0,1.0">
                                          <p:stCondLst>
                                            <p:cond delay="0"/>
                                          </p:stCondLst>
                                        </p:cTn>
                                        <p:tgtEl>
                                          <p:spTgt spid="2048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048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048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048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0485"/>
                                        </p:tgtEl>
                                        <p:attrNameLst>
                                          <p:attrName>ppt_y</p:attrName>
                                        </p:attrNameLst>
                                      </p:cBhvr>
                                      <p:tavLst>
                                        <p:tav tm="0" fmla="#ppt_y-sin(pi*$)/81">
                                          <p:val>
                                            <p:fltVal val="0"/>
                                          </p:val>
                                        </p:tav>
                                        <p:tav tm="100000">
                                          <p:val>
                                            <p:fltVal val="1"/>
                                          </p:val>
                                        </p:tav>
                                      </p:tavLst>
                                    </p:anim>
                                    <p:animScale>
                                      <p:cBhvr>
                                        <p:cTn id="19" dur="26">
                                          <p:stCondLst>
                                            <p:cond delay="650"/>
                                          </p:stCondLst>
                                        </p:cTn>
                                        <p:tgtEl>
                                          <p:spTgt spid="20485"/>
                                        </p:tgtEl>
                                      </p:cBhvr>
                                      <p:to x="100000" y="60000"/>
                                    </p:animScale>
                                    <p:animScale>
                                      <p:cBhvr>
                                        <p:cTn id="20" dur="166" decel="50000">
                                          <p:stCondLst>
                                            <p:cond delay="676"/>
                                          </p:stCondLst>
                                        </p:cTn>
                                        <p:tgtEl>
                                          <p:spTgt spid="20485"/>
                                        </p:tgtEl>
                                      </p:cBhvr>
                                      <p:to x="100000" y="100000"/>
                                    </p:animScale>
                                    <p:animScale>
                                      <p:cBhvr>
                                        <p:cTn id="21" dur="26">
                                          <p:stCondLst>
                                            <p:cond delay="1312"/>
                                          </p:stCondLst>
                                        </p:cTn>
                                        <p:tgtEl>
                                          <p:spTgt spid="20485"/>
                                        </p:tgtEl>
                                      </p:cBhvr>
                                      <p:to x="100000" y="80000"/>
                                    </p:animScale>
                                    <p:animScale>
                                      <p:cBhvr>
                                        <p:cTn id="22" dur="166" decel="50000">
                                          <p:stCondLst>
                                            <p:cond delay="1338"/>
                                          </p:stCondLst>
                                        </p:cTn>
                                        <p:tgtEl>
                                          <p:spTgt spid="20485"/>
                                        </p:tgtEl>
                                      </p:cBhvr>
                                      <p:to x="100000" y="100000"/>
                                    </p:animScale>
                                    <p:animScale>
                                      <p:cBhvr>
                                        <p:cTn id="23" dur="26">
                                          <p:stCondLst>
                                            <p:cond delay="1642"/>
                                          </p:stCondLst>
                                        </p:cTn>
                                        <p:tgtEl>
                                          <p:spTgt spid="20485"/>
                                        </p:tgtEl>
                                      </p:cBhvr>
                                      <p:to x="100000" y="90000"/>
                                    </p:animScale>
                                    <p:animScale>
                                      <p:cBhvr>
                                        <p:cTn id="24" dur="166" decel="50000">
                                          <p:stCondLst>
                                            <p:cond delay="1668"/>
                                          </p:stCondLst>
                                        </p:cTn>
                                        <p:tgtEl>
                                          <p:spTgt spid="20485"/>
                                        </p:tgtEl>
                                      </p:cBhvr>
                                      <p:to x="100000" y="100000"/>
                                    </p:animScale>
                                    <p:animScale>
                                      <p:cBhvr>
                                        <p:cTn id="25" dur="26">
                                          <p:stCondLst>
                                            <p:cond delay="1808"/>
                                          </p:stCondLst>
                                        </p:cTn>
                                        <p:tgtEl>
                                          <p:spTgt spid="20485"/>
                                        </p:tgtEl>
                                      </p:cBhvr>
                                      <p:to x="100000" y="95000"/>
                                    </p:animScale>
                                    <p:animScale>
                                      <p:cBhvr>
                                        <p:cTn id="26" dur="166" decel="50000">
                                          <p:stCondLst>
                                            <p:cond delay="1834"/>
                                          </p:stCondLst>
                                        </p:cTn>
                                        <p:tgtEl>
                                          <p:spTgt spid="204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489656" y="685800"/>
            <a:ext cx="6553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eaLnBrk="0" fontAlgn="base" hangingPunct="0">
              <a:spcBef>
                <a:spcPct val="0"/>
              </a:spcBef>
              <a:spcAft>
                <a:spcPct val="0"/>
              </a:spcAft>
            </a:pP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2286000" y="1828800"/>
            <a:ext cx="4613856" cy="2154436"/>
          </a:xfrm>
          <a:prstGeom prst="rect">
            <a:avLst/>
          </a:prstGeom>
          <a:solidFill>
            <a:srgbClr val="FFFFCC"/>
          </a:solidFill>
        </p:spPr>
        <p:txBody>
          <a:bodyPr wrap="square" rtlCol="0">
            <a:spAutoFit/>
          </a:bodyPr>
          <a:lstStyle/>
          <a:p>
            <a:pPr algn="ctr" eaLnBrk="0" fontAlgn="base" hangingPunct="0">
              <a:spcBef>
                <a:spcPct val="0"/>
              </a:spcBef>
              <a:spcAft>
                <a:spcPct val="0"/>
              </a:spcAft>
            </a:pPr>
            <a:r>
              <a:rPr lang="en-US" sz="4800" b="1" dirty="0" err="1" smtClean="0">
                <a:solidFill>
                  <a:srgbClr val="3333FF"/>
                </a:solidFill>
                <a:latin typeface="Times New Roman" pitchFamily="18" charset="0"/>
                <a:cs typeface="Times New Roman" pitchFamily="18" charset="0"/>
              </a:rPr>
              <a:t>Kể</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chuyện</a:t>
            </a:r>
            <a:endParaRPr lang="en-US" sz="4800" b="1" dirty="0">
              <a:solidFill>
                <a:srgbClr val="3333FF"/>
              </a:solidFill>
              <a:latin typeface="Times New Roman" pitchFamily="18" charset="0"/>
              <a:cs typeface="Times New Roman" pitchFamily="18" charset="0"/>
            </a:endParaRPr>
          </a:p>
          <a:p>
            <a:pPr algn="ctr" eaLnBrk="0" fontAlgn="base" hangingPunct="0">
              <a:spcBef>
                <a:spcPct val="0"/>
              </a:spcBef>
              <a:spcAft>
                <a:spcPct val="0"/>
              </a:spcAft>
            </a:pPr>
            <a:r>
              <a:rPr lang="en-US" sz="6600" b="1" dirty="0">
                <a:solidFill>
                  <a:srgbClr val="FF0000"/>
                </a:solidFill>
                <a:latin typeface="Times New Roman" pitchFamily="18" charset="0"/>
                <a:cs typeface="Times New Roman" pitchFamily="18" charset="0"/>
              </a:rPr>
              <a:t>Ai </a:t>
            </a:r>
            <a:r>
              <a:rPr lang="en-US" sz="6600" b="1" dirty="0" err="1">
                <a:solidFill>
                  <a:srgbClr val="FF0000"/>
                </a:solidFill>
                <a:latin typeface="Times New Roman" pitchFamily="18" charset="0"/>
                <a:cs typeface="Times New Roman" pitchFamily="18" charset="0"/>
              </a:rPr>
              <a:t>có</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lỗi</a:t>
            </a:r>
            <a:endParaRPr lang="en-US" sz="6600" b="1" dirty="0">
              <a:solidFill>
                <a:srgbClr val="FF0000"/>
              </a:solidFill>
              <a:latin typeface="Times New Roman" pitchFamily="18" charset="0"/>
              <a:cs typeface="Times New Roman" pitchFamily="18" charset="0"/>
            </a:endParaRPr>
          </a:p>
          <a:p>
            <a:pPr algn="ctr" eaLnBrk="0" fontAlgn="base" hangingPunct="0">
              <a:spcBef>
                <a:spcPct val="0"/>
              </a:spcBef>
              <a:spcAft>
                <a:spcPct val="0"/>
              </a:spcAft>
            </a:pPr>
            <a:r>
              <a:rPr lang="en-US" sz="2000" b="1" dirty="0">
                <a:solidFill>
                  <a:srgbClr val="7030A0"/>
                </a:solidFill>
                <a:latin typeface="Times New Roman" pitchFamily="18" charset="0"/>
                <a:cs typeface="Times New Roman" pitchFamily="18" charset="0"/>
              </a:rPr>
              <a:t>(GSK </a:t>
            </a:r>
            <a:r>
              <a:rPr lang="en-US" sz="2000" b="1" dirty="0" err="1">
                <a:solidFill>
                  <a:srgbClr val="7030A0"/>
                </a:solidFill>
                <a:latin typeface="Times New Roman" pitchFamily="18" charset="0"/>
                <a:cs typeface="Times New Roman" pitchFamily="18" charset="0"/>
              </a:rPr>
              <a:t>trang</a:t>
            </a:r>
            <a:r>
              <a:rPr lang="en-US" sz="2000" b="1" dirty="0">
                <a:solidFill>
                  <a:srgbClr val="7030A0"/>
                </a:solidFill>
                <a:latin typeface="Times New Roman" pitchFamily="18" charset="0"/>
                <a:cs typeface="Times New Roman" pitchFamily="18" charset="0"/>
              </a:rPr>
              <a:t> </a:t>
            </a:r>
            <a:r>
              <a:rPr lang="en-US" sz="2000" b="1" dirty="0" smtClean="0">
                <a:solidFill>
                  <a:srgbClr val="7030A0"/>
                </a:solidFill>
                <a:latin typeface="Times New Roman" pitchFamily="18" charset="0"/>
                <a:cs typeface="Times New Roman" pitchFamily="18" charset="0"/>
              </a:rPr>
              <a:t>13,14)</a:t>
            </a:r>
            <a:endParaRPr lang="en-US" sz="2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558175569"/>
      </p:ext>
    </p:extLst>
  </p:cSld>
  <p:clrMapOvr>
    <a:masterClrMapping/>
  </p:clrMapOvr>
  <p:transition spd="med">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5"/>
          <p:cNvSpPr>
            <a:spLocks noChangeArrowheads="1"/>
          </p:cNvSpPr>
          <p:nvPr/>
        </p:nvSpPr>
        <p:spPr bwMode="auto">
          <a:xfrm>
            <a:off x="692727" y="1369689"/>
            <a:ext cx="8077200" cy="1828800"/>
          </a:xfrm>
          <a:prstGeom prst="cloudCallout">
            <a:avLst>
              <a:gd name="adj1" fmla="val -63671"/>
              <a:gd name="adj2" fmla="val 75523"/>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fontAlgn="base" hangingPunct="0">
              <a:spcBef>
                <a:spcPct val="0"/>
              </a:spcBef>
              <a:spcAft>
                <a:spcPct val="0"/>
              </a:spcAft>
            </a:pPr>
            <a:r>
              <a:rPr lang="nl-NL" sz="2800" b="1" u="sng" dirty="0">
                <a:solidFill>
                  <a:srgbClr val="0033CC"/>
                </a:solidFill>
                <a:latin typeface="Times New Roman" pitchFamily="18" charset="0"/>
                <a:cs typeface="Times New Roman" pitchFamily="18" charset="0"/>
              </a:rPr>
              <a:t>Hoạt động 1:</a:t>
            </a:r>
          </a:p>
          <a:p>
            <a:pPr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2800" b="1" dirty="0">
                <a:solidFill>
                  <a:srgbClr val="FF33CC"/>
                </a:solidFill>
                <a:latin typeface="Times New Roman" pitchFamily="18" charset="0"/>
                <a:cs typeface="Times New Roman" pitchFamily="18" charset="0"/>
              </a:rPr>
              <a:t>Đọc phần kể mẫu trong sách giáo khoa</a:t>
            </a:r>
            <a:endParaRPr lang="en-US" sz="2800" b="1" dirty="0">
              <a:solidFill>
                <a:srgbClr val="FF33CC"/>
              </a:solidFill>
              <a:latin typeface="Times New Roman" pitchFamily="18" charset="0"/>
              <a:cs typeface="Times New Roman" pitchFamily="18" charset="0"/>
            </a:endParaRPr>
          </a:p>
        </p:txBody>
      </p:sp>
      <p:sp>
        <p:nvSpPr>
          <p:cNvPr id="6" name="TextBox 5"/>
          <p:cNvSpPr txBox="1"/>
          <p:nvPr/>
        </p:nvSpPr>
        <p:spPr>
          <a:xfrm>
            <a:off x="2306782" y="415582"/>
            <a:ext cx="4613856" cy="954107"/>
          </a:xfrm>
          <a:prstGeom prst="rect">
            <a:avLst/>
          </a:prstGeom>
          <a:solidFill>
            <a:srgbClr val="FFFFCC"/>
          </a:solidFill>
        </p:spPr>
        <p:txBody>
          <a:bodyPr wrap="square" rtlCol="0">
            <a:spAutoFit/>
          </a:bodyPr>
          <a:lstStyle/>
          <a:p>
            <a:pPr algn="ctr" eaLnBrk="0" fontAlgn="base" hangingPunct="0">
              <a:spcBef>
                <a:spcPct val="0"/>
              </a:spcBef>
              <a:spcAft>
                <a:spcPct val="0"/>
              </a:spcAft>
            </a:pPr>
            <a:r>
              <a:rPr lang="en-US" sz="2400" b="1" dirty="0" err="1" smtClean="0">
                <a:solidFill>
                  <a:srgbClr val="3333FF"/>
                </a:solidFill>
                <a:latin typeface="Times New Roman" pitchFamily="18" charset="0"/>
                <a:cs typeface="Times New Roman" pitchFamily="18" charset="0"/>
              </a:rPr>
              <a:t>Kể</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chuyện</a:t>
            </a:r>
            <a:endParaRPr lang="en-US" sz="2400" b="1" dirty="0">
              <a:solidFill>
                <a:srgbClr val="3333FF"/>
              </a:solidFill>
              <a:latin typeface="Times New Roman" pitchFamily="18" charset="0"/>
              <a:cs typeface="Times New Roman" pitchFamily="18" charset="0"/>
            </a:endParaRPr>
          </a:p>
          <a:p>
            <a:pPr algn="ctr" eaLnBrk="0" fontAlgn="base" hangingPunct="0">
              <a:spcBef>
                <a:spcPct val="0"/>
              </a:spcBef>
              <a:spcAft>
                <a:spcPct val="0"/>
              </a:spcAft>
            </a:pPr>
            <a:r>
              <a:rPr lang="en-US" sz="3200" b="1" dirty="0">
                <a:solidFill>
                  <a:srgbClr val="FF0000"/>
                </a:solidFill>
                <a:latin typeface="Times New Roman" pitchFamily="18" charset="0"/>
                <a:cs typeface="Times New Roman" pitchFamily="18" charset="0"/>
              </a:rPr>
              <a:t>Ai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lỗi</a:t>
            </a:r>
            <a:endParaRPr lang="en-US" sz="3200" b="1" dirty="0">
              <a:solidFill>
                <a:srgbClr val="FF0000"/>
              </a:solidFill>
              <a:latin typeface="Times New Roman" pitchFamily="18" charset="0"/>
              <a:cs typeface="Times New Roman" pitchFamily="18" charset="0"/>
            </a:endParaRPr>
          </a:p>
        </p:txBody>
      </p:sp>
      <p:sp>
        <p:nvSpPr>
          <p:cNvPr id="2" name="TextBox 1"/>
          <p:cNvSpPr txBox="1"/>
          <p:nvPr/>
        </p:nvSpPr>
        <p:spPr>
          <a:xfrm>
            <a:off x="990600" y="3810000"/>
            <a:ext cx="7620000" cy="1384995"/>
          </a:xfrm>
          <a:prstGeom prst="rect">
            <a:avLst/>
          </a:prstGeom>
          <a:noFill/>
        </p:spPr>
        <p:txBody>
          <a:bodyPr wrap="square" rtlCol="0">
            <a:spAutoFit/>
          </a:bodyPr>
          <a:lstStyle/>
          <a:p>
            <a:r>
              <a:rPr lang="en-US" sz="2800" b="1" dirty="0" smtClean="0">
                <a:solidFill>
                  <a:srgbClr val="7030A0"/>
                </a:solidFill>
                <a:latin typeface="Times New Roman" pitchFamily="18" charset="0"/>
                <a:cs typeface="Times New Roman" pitchFamily="18" charset="0"/>
              </a:rPr>
              <a:t>En-</a:t>
            </a:r>
            <a:r>
              <a:rPr lang="en-US" sz="2800" b="1" dirty="0" err="1" smtClean="0">
                <a:solidFill>
                  <a:srgbClr val="7030A0"/>
                </a:solidFill>
                <a:latin typeface="Times New Roman" pitchFamily="18" charset="0"/>
                <a:cs typeface="Times New Roman" pitchFamily="18" charset="0"/>
              </a:rPr>
              <a:t>ri</a:t>
            </a:r>
            <a:r>
              <a:rPr lang="en-US" sz="2800" b="1" dirty="0" smtClean="0">
                <a:solidFill>
                  <a:srgbClr val="7030A0"/>
                </a:solidFill>
                <a:latin typeface="Times New Roman" pitchFamily="18" charset="0"/>
                <a:cs typeface="Times New Roman" pitchFamily="18" charset="0"/>
              </a:rPr>
              <a:t>-</a:t>
            </a:r>
            <a:r>
              <a:rPr lang="en-US" sz="2800" b="1" dirty="0" err="1" smtClean="0">
                <a:solidFill>
                  <a:srgbClr val="7030A0"/>
                </a:solidFill>
                <a:latin typeface="Times New Roman" pitchFamily="18" charset="0"/>
                <a:cs typeface="Times New Roman" pitchFamily="18" charset="0"/>
              </a:rPr>
              <a:t>cô</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và</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Cô-rét-ti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ngồi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học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cạnh</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nhau</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Một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lần</a:t>
            </a:r>
            <a:r>
              <a:rPr lang="en-US" sz="2800" b="1" dirty="0" smtClean="0">
                <a:solidFill>
                  <a:srgbClr val="7030A0"/>
                </a:solidFill>
                <a:latin typeface="Times New Roman" pitchFamily="18" charset="0"/>
                <a:cs typeface="Times New Roman" pitchFamily="18" charset="0"/>
              </a:rPr>
              <a:t>, En-</a:t>
            </a:r>
            <a:r>
              <a:rPr lang="en-US" sz="2800" b="1" dirty="0" err="1" smtClean="0">
                <a:solidFill>
                  <a:srgbClr val="7030A0"/>
                </a:solidFill>
                <a:latin typeface="Times New Roman" pitchFamily="18" charset="0"/>
                <a:cs typeface="Times New Roman" pitchFamily="18" charset="0"/>
              </a:rPr>
              <a:t>ri</a:t>
            </a:r>
            <a:r>
              <a:rPr lang="en-US" sz="2800" b="1" dirty="0" smtClean="0">
                <a:solidFill>
                  <a:srgbClr val="7030A0"/>
                </a:solidFill>
                <a:latin typeface="Times New Roman" pitchFamily="18" charset="0"/>
                <a:cs typeface="Times New Roman" pitchFamily="18" charset="0"/>
              </a:rPr>
              <a:t>-</a:t>
            </a:r>
            <a:r>
              <a:rPr lang="en-US" sz="2800" b="1" dirty="0" err="1" smtClean="0">
                <a:solidFill>
                  <a:srgbClr val="7030A0"/>
                </a:solidFill>
                <a:latin typeface="Times New Roman" pitchFamily="18" charset="0"/>
                <a:cs typeface="Times New Roman" pitchFamily="18" charset="0"/>
              </a:rPr>
              <a:t>cô</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đang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viết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thì</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bị</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Cô-rét-ti</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chạm</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vào</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khủy</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tay</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làm</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cho</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cây</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bút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nghuệch</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ra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rất</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xấu</a:t>
            </a:r>
            <a:r>
              <a:rPr lang="en-US"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92702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5"/>
          <p:cNvSpPr>
            <a:spLocks noChangeArrowheads="1"/>
          </p:cNvSpPr>
          <p:nvPr/>
        </p:nvSpPr>
        <p:spPr bwMode="auto">
          <a:xfrm>
            <a:off x="692727" y="1369689"/>
            <a:ext cx="8077200" cy="1828800"/>
          </a:xfrm>
          <a:prstGeom prst="cloudCallout">
            <a:avLst>
              <a:gd name="adj1" fmla="val -63671"/>
              <a:gd name="adj2" fmla="val 75523"/>
            </a:avLst>
          </a:prstGeom>
          <a:ln>
            <a:headEnd/>
            <a:tailEnd/>
          </a:ln>
        </p:spPr>
        <p:style>
          <a:lnRef idx="1">
            <a:schemeClr val="accent2"/>
          </a:lnRef>
          <a:fillRef idx="2">
            <a:schemeClr val="accent2"/>
          </a:fillRef>
          <a:effectRef idx="1">
            <a:schemeClr val="accent2"/>
          </a:effectRef>
          <a:fontRef idx="minor">
            <a:schemeClr val="dk1"/>
          </a:fontRef>
        </p:style>
        <p:txBody>
          <a:bodyPr/>
          <a:lstStyle/>
          <a:p>
            <a:pPr lvl="0" algn="ctr" eaLnBrk="0" fontAlgn="base" hangingPunct="0">
              <a:spcBef>
                <a:spcPct val="0"/>
              </a:spcBef>
              <a:spcAft>
                <a:spcPct val="0"/>
              </a:spcAft>
            </a:pPr>
            <a:r>
              <a:rPr lang="nl-NL" sz="2400" b="1" u="sng" dirty="0">
                <a:solidFill>
                  <a:srgbClr val="EE1ED5"/>
                </a:solidFill>
                <a:latin typeface="Times New Roman" pitchFamily="18" charset="0"/>
                <a:cs typeface="Times New Roman" pitchFamily="18" charset="0"/>
              </a:rPr>
              <a:t>Hoạt động 2:</a:t>
            </a:r>
          </a:p>
          <a:p>
            <a:pPr lvl="0"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2400" b="1" i="1" dirty="0">
                <a:solidFill>
                  <a:srgbClr val="3333FF"/>
                </a:solidFill>
                <a:latin typeface="Times New Roman" pitchFamily="18" charset="0"/>
                <a:cs typeface="Times New Roman" pitchFamily="18" charset="0"/>
              </a:rPr>
              <a:t>Thực hành kể chuyện</a:t>
            </a:r>
          </a:p>
          <a:p>
            <a:pPr lvl="0" algn="ctr" eaLnBrk="0" fontAlgn="base" hangingPunct="0">
              <a:spcBef>
                <a:spcPct val="0"/>
              </a:spcBef>
              <a:spcAft>
                <a:spcPct val="0"/>
              </a:spcAft>
            </a:pPr>
            <a:r>
              <a:rPr lang="nl-NL" sz="2400" b="1" i="1" dirty="0">
                <a:solidFill>
                  <a:srgbClr val="7030A0"/>
                </a:solidFill>
                <a:latin typeface="Times New Roman" pitchFamily="18" charset="0"/>
                <a:cs typeface="Times New Roman" pitchFamily="18" charset="0"/>
              </a:rPr>
              <a:t>Tiếp nối nhau kể lại câu chuyện theo tranh.</a:t>
            </a:r>
            <a:endParaRPr lang="en-US" sz="2400" b="1" i="1" dirty="0">
              <a:solidFill>
                <a:srgbClr val="7030A0"/>
              </a:solidFill>
              <a:latin typeface="Times New Roman" pitchFamily="18" charset="0"/>
              <a:cs typeface="Times New Roman" pitchFamily="18" charset="0"/>
            </a:endParaRPr>
          </a:p>
        </p:txBody>
      </p:sp>
      <p:sp>
        <p:nvSpPr>
          <p:cNvPr id="6" name="TextBox 5"/>
          <p:cNvSpPr txBox="1"/>
          <p:nvPr/>
        </p:nvSpPr>
        <p:spPr>
          <a:xfrm>
            <a:off x="2306782" y="415582"/>
            <a:ext cx="4613856" cy="954107"/>
          </a:xfrm>
          <a:prstGeom prst="rect">
            <a:avLst/>
          </a:prstGeom>
          <a:solidFill>
            <a:srgbClr val="FFFFCC"/>
          </a:solidFill>
        </p:spPr>
        <p:txBody>
          <a:bodyPr wrap="square" rtlCol="0">
            <a:spAutoFit/>
          </a:bodyPr>
          <a:lstStyle/>
          <a:p>
            <a:pPr algn="ctr" eaLnBrk="0" fontAlgn="base" hangingPunct="0">
              <a:spcBef>
                <a:spcPct val="0"/>
              </a:spcBef>
              <a:spcAft>
                <a:spcPct val="0"/>
              </a:spcAft>
            </a:pPr>
            <a:r>
              <a:rPr lang="en-US" sz="2400" b="1" dirty="0" err="1" smtClean="0">
                <a:solidFill>
                  <a:srgbClr val="3333FF"/>
                </a:solidFill>
                <a:latin typeface="Times New Roman" pitchFamily="18" charset="0"/>
                <a:cs typeface="Times New Roman" pitchFamily="18" charset="0"/>
              </a:rPr>
              <a:t>Kể</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chuyện</a:t>
            </a:r>
            <a:endParaRPr lang="en-US" sz="2400" b="1" dirty="0">
              <a:solidFill>
                <a:srgbClr val="3333FF"/>
              </a:solidFill>
              <a:latin typeface="Times New Roman" pitchFamily="18" charset="0"/>
              <a:cs typeface="Times New Roman" pitchFamily="18" charset="0"/>
            </a:endParaRPr>
          </a:p>
          <a:p>
            <a:pPr algn="ctr" eaLnBrk="0" fontAlgn="base" hangingPunct="0">
              <a:spcBef>
                <a:spcPct val="0"/>
              </a:spcBef>
              <a:spcAft>
                <a:spcPct val="0"/>
              </a:spcAft>
            </a:pPr>
            <a:r>
              <a:rPr lang="en-US" sz="3200" b="1" dirty="0">
                <a:solidFill>
                  <a:srgbClr val="FF0000"/>
                </a:solidFill>
                <a:latin typeface="Times New Roman" pitchFamily="18" charset="0"/>
                <a:cs typeface="Times New Roman" pitchFamily="18" charset="0"/>
              </a:rPr>
              <a:t>Ai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lỗi</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792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1077218"/>
          </a:xfrm>
          <a:prstGeom prst="rect">
            <a:avLst/>
          </a:prstGeom>
          <a:noFill/>
        </p:spPr>
        <p:txBody>
          <a:bodyPr wrap="square" rtlCol="0">
            <a:spAutoFit/>
          </a:bodyPr>
          <a:lstStyle/>
          <a:p>
            <a:pPr algn="ctr"/>
            <a:r>
              <a:rPr lang="vi-VN" sz="3200" b="1" dirty="0">
                <a:solidFill>
                  <a:srgbClr val="0033CC"/>
                </a:solidFill>
                <a:latin typeface="+mj-lt"/>
              </a:rPr>
              <a:t>Dựa vào các tranh sau, kể lại từng đoạn câu chuyện Ai có lỗi?</a:t>
            </a:r>
            <a:endParaRPr lang="en-US" sz="3200" b="1" dirty="0">
              <a:solidFill>
                <a:srgbClr val="0033CC"/>
              </a:solidFill>
              <a:latin typeface="+mj-lt"/>
            </a:endParaRPr>
          </a:p>
        </p:txBody>
      </p:sp>
      <p:pic>
        <p:nvPicPr>
          <p:cNvPr id="3" name="Picture 2" descr="Kể chuyện: Ai có lỗ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2018"/>
            <a:ext cx="8610600" cy="539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9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38200" y="1524000"/>
            <a:ext cx="7543800" cy="411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2895600"/>
            <a:ext cx="5867400" cy="1569660"/>
          </a:xfrm>
          <a:prstGeom prst="rect">
            <a:avLst/>
          </a:prstGeom>
          <a:noFill/>
        </p:spPr>
        <p:txBody>
          <a:bodyPr wrap="square" rtlCol="0">
            <a:spAutoFit/>
          </a:bodyPr>
          <a:lstStyle/>
          <a:p>
            <a:r>
              <a:rPr lang="vi-VN" sz="3200" b="1" dirty="0" smtClean="0">
                <a:solidFill>
                  <a:schemeClr val="bg1"/>
                </a:solidFill>
              </a:rPr>
              <a:t>Các em nên dùng lời của mình để kể không nên đọc giống sách giáo khoa.</a:t>
            </a:r>
            <a:endParaRPr lang="en-US" sz="3200" b="1" dirty="0">
              <a:solidFill>
                <a:schemeClr val="bg1"/>
              </a:solidFill>
            </a:endParaRPr>
          </a:p>
        </p:txBody>
      </p:sp>
      <p:sp>
        <p:nvSpPr>
          <p:cNvPr id="5" name="TextBox 4"/>
          <p:cNvSpPr txBox="1"/>
          <p:nvPr/>
        </p:nvSpPr>
        <p:spPr>
          <a:xfrm>
            <a:off x="1219200" y="685800"/>
            <a:ext cx="3390900" cy="646331"/>
          </a:xfrm>
          <a:prstGeom prst="rect">
            <a:avLst/>
          </a:prstGeom>
          <a:noFill/>
        </p:spPr>
        <p:txBody>
          <a:bodyPr wrap="square" rtlCol="0">
            <a:spAutoFit/>
          </a:bodyPr>
          <a:lstStyle/>
          <a:p>
            <a:r>
              <a:rPr lang="vi-VN" sz="3600" b="1" dirty="0" smtClean="0">
                <a:solidFill>
                  <a:srgbClr val="C00000"/>
                </a:solidFill>
              </a:rPr>
              <a:t>Lưu ý</a:t>
            </a:r>
            <a:endParaRPr lang="en-US" sz="3600" b="1" dirty="0">
              <a:solidFill>
                <a:srgbClr val="C00000"/>
              </a:solidFill>
            </a:endParaRPr>
          </a:p>
        </p:txBody>
      </p:sp>
    </p:spTree>
    <p:extLst>
      <p:ext uri="{BB962C8B-B14F-4D97-AF65-F5344CB8AC3E}">
        <p14:creationId xmlns:p14="http://schemas.microsoft.com/office/powerpoint/2010/main" val="30075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35627"/>
            <a:ext cx="4343400" cy="584775"/>
          </a:xfrm>
          <a:prstGeom prst="rect">
            <a:avLst/>
          </a:prstGeom>
          <a:noFill/>
        </p:spPr>
        <p:txBody>
          <a:bodyPr wrap="square" rtlCol="0">
            <a:spAutoFit/>
          </a:bodyPr>
          <a:lstStyle/>
          <a:p>
            <a:pPr lvl="0"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Thực hành kể chuyện</a:t>
            </a:r>
          </a:p>
        </p:txBody>
      </p:sp>
      <p:pic>
        <p:nvPicPr>
          <p:cNvPr id="4" name="Picture 3" descr="Kể chuyện: Ai có lỗi"/>
          <p:cNvPicPr>
            <a:picLocks noChangeAspect="1" noChangeArrowheads="1"/>
          </p:cNvPicPr>
          <p:nvPr/>
        </p:nvPicPr>
        <p:blipFill rotWithShape="1">
          <a:blip r:embed="rId2">
            <a:extLst>
              <a:ext uri="{28A0092B-C50C-407E-A947-70E740481C1C}">
                <a14:useLocalDpi xmlns:a14="http://schemas.microsoft.com/office/drawing/2010/main" val="0"/>
              </a:ext>
            </a:extLst>
          </a:blip>
          <a:srcRect r="51971" b="67095"/>
          <a:stretch/>
        </p:blipFill>
        <p:spPr bwMode="auto">
          <a:xfrm>
            <a:off x="533400" y="1382018"/>
            <a:ext cx="4135582" cy="5323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0435" y="1981200"/>
            <a:ext cx="457200" cy="769441"/>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1</a:t>
            </a:r>
            <a:endParaRPr lang="en-US" sz="4400" b="1" dirty="0">
              <a:solidFill>
                <a:srgbClr val="FF0000"/>
              </a:solidFill>
              <a:latin typeface="Times New Roman" pitchFamily="18" charset="0"/>
              <a:cs typeface="Times New Roman" pitchFamily="18" charset="0"/>
            </a:endParaRPr>
          </a:p>
        </p:txBody>
      </p:sp>
      <p:sp>
        <p:nvSpPr>
          <p:cNvPr id="5" name="TextBox 4"/>
          <p:cNvSpPr txBox="1"/>
          <p:nvPr/>
        </p:nvSpPr>
        <p:spPr>
          <a:xfrm>
            <a:off x="5105400" y="1828800"/>
            <a:ext cx="3581400" cy="4708981"/>
          </a:xfrm>
          <a:prstGeom prst="rect">
            <a:avLst/>
          </a:prstGeom>
          <a:noFill/>
        </p:spPr>
        <p:txBody>
          <a:bodyPr wrap="square" rtlCol="0">
            <a:spAutoFit/>
          </a:bodyPr>
          <a:lstStyle/>
          <a:p>
            <a:r>
              <a:rPr lang="en-US" sz="2500" b="1" dirty="0" smtClean="0">
                <a:solidFill>
                  <a:srgbClr val="0033CC"/>
                </a:solidFill>
                <a:latin typeface="Times New Roman" pitchFamily="18" charset="0"/>
                <a:cs typeface="Times New Roman" pitchFamily="18" charset="0"/>
              </a:rPr>
              <a:t>T</a:t>
            </a:r>
            <a:r>
              <a:rPr lang="vi-VN" sz="2500" b="1" dirty="0" smtClean="0">
                <a:solidFill>
                  <a:srgbClr val="0033CC"/>
                </a:solidFill>
                <a:latin typeface="Times New Roman" pitchFamily="18" charset="0"/>
                <a:cs typeface="Times New Roman" pitchFamily="18" charset="0"/>
              </a:rPr>
              <a:t>ôi </a:t>
            </a:r>
            <a:r>
              <a:rPr lang="vi-VN" sz="2500" b="1" dirty="0">
                <a:solidFill>
                  <a:srgbClr val="0033CC"/>
                </a:solidFill>
                <a:latin typeface="Times New Roman" pitchFamily="18" charset="0"/>
                <a:cs typeface="Times New Roman" pitchFamily="18" charset="0"/>
              </a:rPr>
              <a:t>đang nắn nót viết từng chữ thì Cô-rét-ti chạm khuỷu tay vào tôi, làm cho cây bút nguệch ra một đường rất xấu. Tôi nổi giận. Cô-rét-ti cười, đáp: "Mình không cố ý đâu!"</a:t>
            </a:r>
          </a:p>
          <a:p>
            <a:r>
              <a:rPr lang="vi-VN" sz="2500" b="1" dirty="0">
                <a:solidFill>
                  <a:srgbClr val="0033CC"/>
                </a:solidFill>
                <a:latin typeface="Times New Roman" pitchFamily="18" charset="0"/>
                <a:cs typeface="Times New Roman" pitchFamily="18" charset="0"/>
              </a:rPr>
              <a:t>Cái cười của cậu làm tôi càng tức. Tôi nghĩ là cậu vừa được phần thưởng nên kiêu căng.</a:t>
            </a:r>
          </a:p>
        </p:txBody>
      </p:sp>
    </p:spTree>
    <p:extLst>
      <p:ext uri="{BB962C8B-B14F-4D97-AF65-F5344CB8AC3E}">
        <p14:creationId xmlns:p14="http://schemas.microsoft.com/office/powerpoint/2010/main" val="27875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5086804"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
          <p:cNvSpPr>
            <a:spLocks noChangeArrowheads="1"/>
          </p:cNvSpPr>
          <p:nvPr/>
        </p:nvSpPr>
        <p:spPr bwMode="auto">
          <a:xfrm>
            <a:off x="5151016" y="1066800"/>
            <a:ext cx="3806598" cy="646331"/>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mẫu</a:t>
            </a:r>
            <a:endParaRPr lang="vi-VN"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773057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2000" fill="hold"/>
                                        <p:tgtEl>
                                          <p:spTgt spid="5125"/>
                                        </p:tgtEl>
                                        <p:attrNameLst>
                                          <p:attrName>ppt_w</p:attrName>
                                        </p:attrNameLst>
                                      </p:cBhvr>
                                      <p:tavLst>
                                        <p:tav tm="0">
                                          <p:val>
                                            <p:fltVal val="0"/>
                                          </p:val>
                                        </p:tav>
                                        <p:tav tm="100000">
                                          <p:val>
                                            <p:strVal val="#ppt_w"/>
                                          </p:val>
                                        </p:tav>
                                      </p:tavLst>
                                    </p:anim>
                                    <p:anim calcmode="lin" valueType="num">
                                      <p:cBhvr>
                                        <p:cTn id="8" dur="2000" fill="hold"/>
                                        <p:tgtEl>
                                          <p:spTgt spid="512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down)">
                                      <p:cBhvr>
                                        <p:cTn id="13" dur="580">
                                          <p:stCondLst>
                                            <p:cond delay="0"/>
                                          </p:stCondLst>
                                        </p:cTn>
                                        <p:tgtEl>
                                          <p:spTgt spid="4100"/>
                                        </p:tgtEl>
                                      </p:cBhvr>
                                    </p:animEffect>
                                    <p:anim calcmode="lin" valueType="num">
                                      <p:cBhvr>
                                        <p:cTn id="14"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9" dur="26">
                                          <p:stCondLst>
                                            <p:cond delay="650"/>
                                          </p:stCondLst>
                                        </p:cTn>
                                        <p:tgtEl>
                                          <p:spTgt spid="4100"/>
                                        </p:tgtEl>
                                      </p:cBhvr>
                                      <p:to x="100000" y="60000"/>
                                    </p:animScale>
                                    <p:animScale>
                                      <p:cBhvr>
                                        <p:cTn id="20" dur="166" decel="50000">
                                          <p:stCondLst>
                                            <p:cond delay="676"/>
                                          </p:stCondLst>
                                        </p:cTn>
                                        <p:tgtEl>
                                          <p:spTgt spid="4100"/>
                                        </p:tgtEl>
                                      </p:cBhvr>
                                      <p:to x="100000" y="100000"/>
                                    </p:animScale>
                                    <p:animScale>
                                      <p:cBhvr>
                                        <p:cTn id="21" dur="26">
                                          <p:stCondLst>
                                            <p:cond delay="1312"/>
                                          </p:stCondLst>
                                        </p:cTn>
                                        <p:tgtEl>
                                          <p:spTgt spid="4100"/>
                                        </p:tgtEl>
                                      </p:cBhvr>
                                      <p:to x="100000" y="80000"/>
                                    </p:animScale>
                                    <p:animScale>
                                      <p:cBhvr>
                                        <p:cTn id="22" dur="166" decel="50000">
                                          <p:stCondLst>
                                            <p:cond delay="1338"/>
                                          </p:stCondLst>
                                        </p:cTn>
                                        <p:tgtEl>
                                          <p:spTgt spid="4100"/>
                                        </p:tgtEl>
                                      </p:cBhvr>
                                      <p:to x="100000" y="100000"/>
                                    </p:animScale>
                                    <p:animScale>
                                      <p:cBhvr>
                                        <p:cTn id="23" dur="26">
                                          <p:stCondLst>
                                            <p:cond delay="1642"/>
                                          </p:stCondLst>
                                        </p:cTn>
                                        <p:tgtEl>
                                          <p:spTgt spid="4100"/>
                                        </p:tgtEl>
                                      </p:cBhvr>
                                      <p:to x="100000" y="90000"/>
                                    </p:animScale>
                                    <p:animScale>
                                      <p:cBhvr>
                                        <p:cTn id="24" dur="166" decel="50000">
                                          <p:stCondLst>
                                            <p:cond delay="1668"/>
                                          </p:stCondLst>
                                        </p:cTn>
                                        <p:tgtEl>
                                          <p:spTgt spid="4100"/>
                                        </p:tgtEl>
                                      </p:cBhvr>
                                      <p:to x="100000" y="100000"/>
                                    </p:animScale>
                                    <p:animScale>
                                      <p:cBhvr>
                                        <p:cTn id="25" dur="26">
                                          <p:stCondLst>
                                            <p:cond delay="1808"/>
                                          </p:stCondLst>
                                        </p:cTn>
                                        <p:tgtEl>
                                          <p:spTgt spid="4100"/>
                                        </p:tgtEl>
                                      </p:cBhvr>
                                      <p:to x="100000" y="95000"/>
                                    </p:animScale>
                                    <p:animScale>
                                      <p:cBhvr>
                                        <p:cTn id="26" dur="166" decel="50000">
                                          <p:stCondLst>
                                            <p:cond delay="1834"/>
                                          </p:stCondLst>
                                        </p:cTn>
                                        <p:tgtEl>
                                          <p:spTgt spid="410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100">
                                            <p:txEl>
                                              <p:pRg st="0" end="0"/>
                                            </p:txEl>
                                          </p:spTgt>
                                        </p:tgtEl>
                                        <p:attrNameLst>
                                          <p:attrName>style.visibility</p:attrName>
                                        </p:attrNameLst>
                                      </p:cBhvr>
                                      <p:to>
                                        <p:strVal val="visible"/>
                                      </p:to>
                                    </p:set>
                                    <p:animEffect transition="in" filter="circle(in)">
                                      <p:cBhvr>
                                        <p:cTn id="31"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35627"/>
            <a:ext cx="4343400" cy="584775"/>
          </a:xfrm>
          <a:prstGeom prst="rect">
            <a:avLst/>
          </a:prstGeom>
          <a:noFill/>
        </p:spPr>
        <p:txBody>
          <a:bodyPr wrap="square" rtlCol="0">
            <a:spAutoFit/>
          </a:bodyPr>
          <a:lstStyle/>
          <a:p>
            <a:pPr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Thực hành kể chuyện</a:t>
            </a:r>
          </a:p>
        </p:txBody>
      </p:sp>
      <p:sp>
        <p:nvSpPr>
          <p:cNvPr id="5" name="TextBox 4"/>
          <p:cNvSpPr txBox="1"/>
          <p:nvPr/>
        </p:nvSpPr>
        <p:spPr>
          <a:xfrm>
            <a:off x="4959928" y="2166881"/>
            <a:ext cx="3581400" cy="3785652"/>
          </a:xfrm>
          <a:prstGeom prst="rect">
            <a:avLst/>
          </a:prstGeom>
          <a:noFill/>
        </p:spPr>
        <p:txBody>
          <a:bodyPr wrap="square" rtlCol="0">
            <a:spAutoFit/>
          </a:bodyPr>
          <a:lstStyle/>
          <a:p>
            <a:r>
              <a:rPr lang="vi-VN" sz="2400" b="1" dirty="0">
                <a:solidFill>
                  <a:srgbClr val="0033CC"/>
                </a:solidFill>
                <a:latin typeface="+mj-lt"/>
              </a:rPr>
              <a:t>Lát sau để trả thù, tôi đẩy Cô-rét-ti một cái đến nỗi hỏng hết trang tập viết của cậu. Cậu ta giận đỏ mặt, giơ tay dọa tôi, nói: "Cậu cố ý đấy nhé!"</a:t>
            </a:r>
          </a:p>
          <a:p>
            <a:r>
              <a:rPr lang="vi-VN" sz="2400" b="1" dirty="0">
                <a:solidFill>
                  <a:srgbClr val="0033CC"/>
                </a:solidFill>
                <a:latin typeface="+mj-lt"/>
              </a:rPr>
              <a:t>Thấy thầy giáo nhìn, cậu hạ tay xuống, nhưng lại nói thêm: "Lát nữa ta gặp nhau ở cổng."</a:t>
            </a:r>
          </a:p>
        </p:txBody>
      </p:sp>
      <p:pic>
        <p:nvPicPr>
          <p:cNvPr id="6" name="Picture 5" descr="Kể chuyện: Ai có lỗi"/>
          <p:cNvPicPr>
            <a:picLocks noChangeAspect="1" noChangeArrowheads="1"/>
          </p:cNvPicPr>
          <p:nvPr/>
        </p:nvPicPr>
        <p:blipFill rotWithShape="1">
          <a:blip r:embed="rId2">
            <a:extLst>
              <a:ext uri="{28A0092B-C50C-407E-A947-70E740481C1C}">
                <a14:useLocalDpi xmlns:a14="http://schemas.microsoft.com/office/drawing/2010/main" val="0"/>
              </a:ext>
            </a:extLst>
          </a:blip>
          <a:srcRect l="48351" b="67095"/>
          <a:stretch/>
        </p:blipFill>
        <p:spPr bwMode="auto">
          <a:xfrm>
            <a:off x="505688" y="1676400"/>
            <a:ext cx="4447309" cy="4766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2725" y="2277721"/>
            <a:ext cx="381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245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35627"/>
            <a:ext cx="4343400" cy="584775"/>
          </a:xfrm>
          <a:prstGeom prst="rect">
            <a:avLst/>
          </a:prstGeom>
          <a:noFill/>
        </p:spPr>
        <p:txBody>
          <a:bodyPr wrap="square" rtlCol="0">
            <a:spAutoFit/>
          </a:bodyPr>
          <a:lstStyle/>
          <a:p>
            <a:pPr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Thực hành kể chuyện</a:t>
            </a:r>
          </a:p>
        </p:txBody>
      </p:sp>
      <p:sp>
        <p:nvSpPr>
          <p:cNvPr id="5" name="TextBox 4"/>
          <p:cNvSpPr txBox="1"/>
          <p:nvPr/>
        </p:nvSpPr>
        <p:spPr>
          <a:xfrm>
            <a:off x="4959928" y="2166881"/>
            <a:ext cx="3581400" cy="4154984"/>
          </a:xfrm>
          <a:prstGeom prst="rect">
            <a:avLst/>
          </a:prstGeom>
          <a:noFill/>
        </p:spPr>
        <p:txBody>
          <a:bodyPr wrap="square" rtlCol="0">
            <a:spAutoFit/>
          </a:bodyPr>
          <a:lstStyle/>
          <a:p>
            <a:pPr algn="just"/>
            <a:r>
              <a:rPr lang="vi-VN" sz="2400" b="1" dirty="0">
                <a:solidFill>
                  <a:srgbClr val="0033CC"/>
                </a:solidFill>
                <a:latin typeface="+mj-lt"/>
              </a:rPr>
              <a:t>Cơn giận lắng xuống. Tôi bắt đầu thấy hối hận. Chắc là Cô-rét-ti không cố ý chạm vào khuỷu tay tôi thật. Tôi nhìn cậu, thấy vai áo cậu sứt chỉ, chắc vì cậu đã vác củi giúp mẹ. Bỗng nhiên, tôi muốn xin lỗi Cô-rét-ti nhưng không đủ can đảm.</a:t>
            </a:r>
          </a:p>
        </p:txBody>
      </p:sp>
      <p:pic>
        <p:nvPicPr>
          <p:cNvPr id="7" name="Picture 6" descr="Kể chuyện: Ai có lỗi"/>
          <p:cNvPicPr>
            <a:picLocks noChangeAspect="1" noChangeArrowheads="1"/>
          </p:cNvPicPr>
          <p:nvPr/>
        </p:nvPicPr>
        <p:blipFill rotWithShape="1">
          <a:blip r:embed="rId2">
            <a:extLst>
              <a:ext uri="{28A0092B-C50C-407E-A947-70E740481C1C}">
                <a14:useLocalDpi xmlns:a14="http://schemas.microsoft.com/office/drawing/2010/main" val="0"/>
              </a:ext>
            </a:extLst>
          </a:blip>
          <a:srcRect l="1690" t="32392" r="52454" b="38358"/>
          <a:stretch/>
        </p:blipFill>
        <p:spPr bwMode="auto">
          <a:xfrm>
            <a:off x="533400" y="1981200"/>
            <a:ext cx="3948545"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965" y="2244435"/>
            <a:ext cx="6096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3</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04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35627"/>
            <a:ext cx="4343400" cy="584775"/>
          </a:xfrm>
          <a:prstGeom prst="rect">
            <a:avLst/>
          </a:prstGeom>
          <a:noFill/>
        </p:spPr>
        <p:txBody>
          <a:bodyPr wrap="square" rtlCol="0">
            <a:spAutoFit/>
          </a:bodyPr>
          <a:lstStyle/>
          <a:p>
            <a:pPr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Thực hành kể chuyện</a:t>
            </a:r>
          </a:p>
        </p:txBody>
      </p:sp>
      <p:sp>
        <p:nvSpPr>
          <p:cNvPr id="5" name="TextBox 4"/>
          <p:cNvSpPr txBox="1"/>
          <p:nvPr/>
        </p:nvSpPr>
        <p:spPr>
          <a:xfrm>
            <a:off x="4508090" y="1646516"/>
            <a:ext cx="4635910" cy="4893647"/>
          </a:xfrm>
          <a:prstGeom prst="rect">
            <a:avLst/>
          </a:prstGeom>
          <a:noFill/>
        </p:spPr>
        <p:txBody>
          <a:bodyPr wrap="square" rtlCol="0">
            <a:spAutoFit/>
          </a:bodyPr>
          <a:lstStyle/>
          <a:p>
            <a:r>
              <a:rPr lang="vi-VN" sz="2400" b="1" dirty="0">
                <a:solidFill>
                  <a:srgbClr val="0033CC"/>
                </a:solidFill>
                <a:latin typeface="Times New Roman" pitchFamily="18" charset="0"/>
                <a:cs typeface="Times New Roman" pitchFamily="18" charset="0"/>
              </a:rPr>
              <a:t>Tan học, tôi thấy Cô-rét-ti đi theo mình. Tôi đứng lại, rút cây thước kẻ cầm tay. Cậu ta đi tới, tôi giơ thước lên.</a:t>
            </a:r>
          </a:p>
          <a:p>
            <a:r>
              <a:rPr lang="vi-VN" sz="2400" b="1" dirty="0">
                <a:solidFill>
                  <a:srgbClr val="0033CC"/>
                </a:solidFill>
                <a:latin typeface="Times New Roman" pitchFamily="18" charset="0"/>
                <a:cs typeface="Times New Roman" pitchFamily="18" charset="0"/>
              </a:rPr>
              <a:t>– Ấy đừng! – Cô-rét-ti cười hiền hậu – Ta lại thân nhau như trước đi! Tôi ngạc nhiên, ngây ra một lúc, rồi ôm chầm lấy bạn. Cô-rét-ti nói:</a:t>
            </a:r>
          </a:p>
          <a:p>
            <a:r>
              <a:rPr lang="vi-VN" sz="2400" b="1" dirty="0">
                <a:solidFill>
                  <a:srgbClr val="0033CC"/>
                </a:solidFill>
                <a:latin typeface="Times New Roman" pitchFamily="18" charset="0"/>
                <a:cs typeface="Times New Roman" pitchFamily="18" charset="0"/>
              </a:rPr>
              <a:t>– Chúng ta sẽ không bao giờ giận nhau nữa, phải không En-ri-cô?</a:t>
            </a:r>
          </a:p>
          <a:p>
            <a:r>
              <a:rPr lang="vi-VN" sz="2400" b="1" dirty="0">
                <a:solidFill>
                  <a:srgbClr val="0033CC"/>
                </a:solidFill>
                <a:latin typeface="Times New Roman" pitchFamily="18" charset="0"/>
                <a:cs typeface="Times New Roman" pitchFamily="18" charset="0"/>
              </a:rPr>
              <a:t>– Không bao giờ! Không bao giờ! – Tôi trả lời.</a:t>
            </a:r>
          </a:p>
        </p:txBody>
      </p:sp>
      <p:pic>
        <p:nvPicPr>
          <p:cNvPr id="6" name="Picture 5" descr="Kể chuyện: Ai có lỗi"/>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2855" r="4625" b="39012"/>
          <a:stretch/>
        </p:blipFill>
        <p:spPr bwMode="auto">
          <a:xfrm>
            <a:off x="353961" y="1828799"/>
            <a:ext cx="3907094"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0832" y="2057400"/>
            <a:ext cx="457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05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35627"/>
            <a:ext cx="4343400" cy="584775"/>
          </a:xfrm>
          <a:prstGeom prst="rect">
            <a:avLst/>
          </a:prstGeom>
          <a:noFill/>
        </p:spPr>
        <p:txBody>
          <a:bodyPr wrap="square" rtlCol="0">
            <a:spAutoFit/>
          </a:bodyPr>
          <a:lstStyle/>
          <a:p>
            <a:pPr algn="ctr" eaLnBrk="0" fontAlgn="base" hangingPunct="0">
              <a:spcBef>
                <a:spcPct val="0"/>
              </a:spcBef>
              <a:spcAft>
                <a:spcPct val="0"/>
              </a:spcAft>
            </a:pPr>
            <a:r>
              <a:rPr lang="nl-NL" sz="2400" dirty="0">
                <a:solidFill>
                  <a:prstClr val="black"/>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Thực hành kể chuyện</a:t>
            </a:r>
          </a:p>
        </p:txBody>
      </p:sp>
      <p:sp>
        <p:nvSpPr>
          <p:cNvPr id="5" name="TextBox 4"/>
          <p:cNvSpPr txBox="1"/>
          <p:nvPr/>
        </p:nvSpPr>
        <p:spPr>
          <a:xfrm>
            <a:off x="6019800" y="2081748"/>
            <a:ext cx="2667000" cy="3785652"/>
          </a:xfrm>
          <a:prstGeom prst="rect">
            <a:avLst/>
          </a:prstGeom>
          <a:noFill/>
        </p:spPr>
        <p:txBody>
          <a:bodyPr wrap="square" rtlCol="0">
            <a:spAutoFit/>
          </a:bodyPr>
          <a:lstStyle/>
          <a:p>
            <a:r>
              <a:rPr lang="vi-VN" sz="2400" b="1" dirty="0">
                <a:solidFill>
                  <a:srgbClr val="0033CC"/>
                </a:solidFill>
                <a:latin typeface="+mj-lt"/>
              </a:rPr>
              <a:t>Về nhà, tôi kể chuyện cho bố nghe, tưởng bố sẽ vui lòng. Nào ngờ bố mắng "Đáng lẽ chính con phải xin lỗi bạn vì con có lỗi. Thế mà con lại giơ thước dọa đánh bạn".</a:t>
            </a:r>
            <a:endParaRPr lang="vi-VN" sz="2400" b="1" dirty="0">
              <a:solidFill>
                <a:srgbClr val="0033CC"/>
              </a:solidFill>
              <a:latin typeface="+mj-lt"/>
              <a:cs typeface="Times New Roman" pitchFamily="18" charset="0"/>
            </a:endParaRPr>
          </a:p>
        </p:txBody>
      </p:sp>
      <p:pic>
        <p:nvPicPr>
          <p:cNvPr id="7" name="Picture 6" descr="Kể chuyện: Ai có lỗi"/>
          <p:cNvPicPr>
            <a:picLocks noChangeAspect="1" noChangeArrowheads="1"/>
          </p:cNvPicPr>
          <p:nvPr/>
        </p:nvPicPr>
        <p:blipFill rotWithShape="1">
          <a:blip r:embed="rId2">
            <a:extLst>
              <a:ext uri="{28A0092B-C50C-407E-A947-70E740481C1C}">
                <a14:useLocalDpi xmlns:a14="http://schemas.microsoft.com/office/drawing/2010/main" val="0"/>
              </a:ext>
            </a:extLst>
          </a:blip>
          <a:srcRect l="14359" t="58531" r="21924" b="4474"/>
          <a:stretch/>
        </p:blipFill>
        <p:spPr bwMode="auto">
          <a:xfrm>
            <a:off x="304800" y="1864132"/>
            <a:ext cx="5486400" cy="4220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89753" y="5470745"/>
            <a:ext cx="533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5</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78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84775"/>
          </a:xfrm>
          <a:prstGeom prst="rect">
            <a:avLst/>
          </a:prstGeom>
          <a:noFill/>
        </p:spPr>
        <p:txBody>
          <a:bodyPr wrap="square" rtlCol="0">
            <a:spAutoFit/>
          </a:bodyPr>
          <a:lstStyle/>
          <a:p>
            <a:pPr algn="ctr"/>
            <a:r>
              <a:rPr lang="en-US" sz="3200" b="1" dirty="0">
                <a:solidFill>
                  <a:srgbClr val="0033CC"/>
                </a:solidFill>
                <a:latin typeface="Times New Roman"/>
              </a:rPr>
              <a:t>K</a:t>
            </a:r>
            <a:r>
              <a:rPr lang="vi-VN" sz="3200" b="1" dirty="0" smtClean="0">
                <a:solidFill>
                  <a:srgbClr val="0033CC"/>
                </a:solidFill>
                <a:latin typeface="Times New Roman"/>
              </a:rPr>
              <a:t>ể </a:t>
            </a:r>
            <a:r>
              <a:rPr lang="vi-VN" sz="3200" b="1" dirty="0">
                <a:solidFill>
                  <a:srgbClr val="0033CC"/>
                </a:solidFill>
                <a:latin typeface="Times New Roman"/>
              </a:rPr>
              <a:t>lại </a:t>
            </a:r>
            <a:r>
              <a:rPr lang="vi-VN" sz="3200" b="1" dirty="0" smtClean="0">
                <a:solidFill>
                  <a:srgbClr val="0033CC"/>
                </a:solidFill>
                <a:latin typeface="Times New Roman"/>
              </a:rPr>
              <a:t>câu </a:t>
            </a:r>
            <a:r>
              <a:rPr lang="vi-VN" sz="3200" b="1" dirty="0">
                <a:solidFill>
                  <a:srgbClr val="0033CC"/>
                </a:solidFill>
                <a:latin typeface="Times New Roman"/>
              </a:rPr>
              <a:t>chuyện </a:t>
            </a:r>
            <a:r>
              <a:rPr lang="en-US" sz="3200" b="1" dirty="0" smtClean="0">
                <a:solidFill>
                  <a:srgbClr val="0033CC"/>
                </a:solidFill>
                <a:latin typeface="Times New Roman"/>
              </a:rPr>
              <a:t>“</a:t>
            </a:r>
            <a:r>
              <a:rPr lang="vi-VN" sz="3200" b="1" dirty="0" smtClean="0">
                <a:solidFill>
                  <a:srgbClr val="0033CC"/>
                </a:solidFill>
                <a:latin typeface="Times New Roman"/>
              </a:rPr>
              <a:t>Ai </a:t>
            </a:r>
            <a:r>
              <a:rPr lang="vi-VN" sz="3200" b="1" dirty="0">
                <a:solidFill>
                  <a:srgbClr val="0033CC"/>
                </a:solidFill>
                <a:latin typeface="Times New Roman"/>
              </a:rPr>
              <a:t>có lỗi</a:t>
            </a:r>
            <a:r>
              <a:rPr lang="vi-VN" sz="3200" b="1" dirty="0" smtClean="0">
                <a:solidFill>
                  <a:srgbClr val="0033CC"/>
                </a:solidFill>
                <a:latin typeface="Times New Roman"/>
              </a:rPr>
              <a:t>?</a:t>
            </a:r>
            <a:r>
              <a:rPr lang="en-US" sz="3200" b="1" dirty="0" smtClean="0">
                <a:solidFill>
                  <a:srgbClr val="0033CC"/>
                </a:solidFill>
                <a:latin typeface="Times New Roman"/>
              </a:rPr>
              <a:t>”</a:t>
            </a:r>
            <a:endParaRPr lang="en-US" sz="3200" b="1" dirty="0">
              <a:solidFill>
                <a:srgbClr val="0033CC"/>
              </a:solidFill>
            </a:endParaRPr>
          </a:p>
        </p:txBody>
      </p:sp>
      <p:pic>
        <p:nvPicPr>
          <p:cNvPr id="3" name="Picture 2" descr="Kể chuyện: Ai có lỗ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82018"/>
            <a:ext cx="8610600" cy="539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7010400" cy="923330"/>
          </a:xfrm>
          <a:prstGeom prst="rect">
            <a:avLst/>
          </a:prstGeom>
          <a:noFill/>
        </p:spPr>
        <p:txBody>
          <a:bodyPr wrap="square" rtlCol="0">
            <a:spAutoFit/>
          </a:bodyPr>
          <a:lstStyle/>
          <a:p>
            <a:r>
              <a:rPr lang="vi-VN" sz="5400" b="1" dirty="0" smtClean="0">
                <a:solidFill>
                  <a:srgbClr val="FF0000"/>
                </a:solidFill>
                <a:latin typeface="Times New Roman" pitchFamily="18" charset="0"/>
                <a:cs typeface="Times New Roman" pitchFamily="18" charset="0"/>
              </a:rPr>
              <a:t>Dặn dò</a:t>
            </a:r>
            <a:endParaRPr lang="en-US" sz="5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1905000"/>
            <a:ext cx="8534400" cy="2246769"/>
          </a:xfrm>
          <a:prstGeom prst="rect">
            <a:avLst/>
          </a:prstGeom>
          <a:noFill/>
        </p:spPr>
        <p:txBody>
          <a:bodyPr wrap="square" rtlCol="0">
            <a:spAutoFit/>
          </a:bodyPr>
          <a:lstStyle/>
          <a:p>
            <a:pPr marL="285750" indent="-285750">
              <a:buFontTx/>
              <a:buChar char="-"/>
            </a:pPr>
            <a:r>
              <a:rPr lang="vi-VN" sz="2800" b="1" dirty="0" smtClean="0"/>
              <a:t>Ghi tựa bài vào vở Bài học.</a:t>
            </a:r>
          </a:p>
          <a:p>
            <a:pPr marL="285750" indent="-285750">
              <a:buFontTx/>
              <a:buChar char="-"/>
            </a:pPr>
            <a:r>
              <a:rPr lang="vi-VN" sz="2800" b="1" dirty="0" smtClean="0"/>
              <a:t>Đọc lại bài và trả lời câu hỏi sách giáo khoa.</a:t>
            </a:r>
          </a:p>
          <a:p>
            <a:pPr marL="285750" indent="-285750">
              <a:buFontTx/>
              <a:buChar char="-"/>
            </a:pPr>
            <a:r>
              <a:rPr lang="vi-VN" sz="2800" b="1" dirty="0" smtClean="0"/>
              <a:t>Kể lại nội dung câu chuyện bằng lời của mình.</a:t>
            </a:r>
          </a:p>
          <a:p>
            <a:pPr marL="285750" indent="-285750">
              <a:buFontTx/>
              <a:buChar char="-"/>
            </a:pPr>
            <a:r>
              <a:rPr lang="vi-VN" sz="2800" b="1" dirty="0" smtClean="0"/>
              <a:t>Xem trước bài : Cô giáo tí hon.</a:t>
            </a:r>
            <a:endParaRPr lang="en-US" sz="2800" b="1" dirty="0"/>
          </a:p>
        </p:txBody>
      </p:sp>
    </p:spTree>
    <p:extLst>
      <p:ext uri="{BB962C8B-B14F-4D97-AF65-F5344CB8AC3E}">
        <p14:creationId xmlns:p14="http://schemas.microsoft.com/office/powerpoint/2010/main" val="7139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1676400"/>
            <a:ext cx="4953000" cy="1938992"/>
          </a:xfrm>
          <a:prstGeom prst="rect">
            <a:avLst/>
          </a:prstGeom>
          <a:noFill/>
        </p:spPr>
        <p:txBody>
          <a:bodyPr wrap="square" rtlCol="0">
            <a:spAutoFit/>
          </a:bodyPr>
          <a:lstStyle/>
          <a:p>
            <a:r>
              <a:rPr lang="en-US" sz="6000" b="1" dirty="0" err="1" smtClean="0">
                <a:solidFill>
                  <a:srgbClr val="FF0000"/>
                </a:solidFill>
                <a:latin typeface="Times New Roman" pitchFamily="18" charset="0"/>
                <a:cs typeface="Times New Roman" pitchFamily="18" charset="0"/>
              </a:rPr>
              <a:t>Chúc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các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em</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học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tốt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nhé</a:t>
            </a: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44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xEl>
                                              <p:pRg st="0" end="0"/>
                                            </p:txEl>
                                          </p:spTgt>
                                        </p:tgtEl>
                                        <p:attrNameLst>
                                          <p:attrName>ppt_x</p:attrName>
                                          <p:attrName>ppt_y</p:attrName>
                                        </p:attrNameLst>
                                      </p:cBhvr>
                                    </p:animMotion>
                                    <p:animRot by="1500000">
                                      <p:cBhvr>
                                        <p:cTn id="7" dur="500" fill="hold">
                                          <p:stCondLst>
                                            <p:cond delay="0"/>
                                          </p:stCondLst>
                                        </p:cTn>
                                        <p:tgtEl>
                                          <p:spTgt spid="2">
                                            <p:txEl>
                                              <p:pRg st="0" end="0"/>
                                            </p:txEl>
                                          </p:spTgt>
                                        </p:tgtEl>
                                        <p:attrNameLst>
                                          <p:attrName>r</p:attrName>
                                        </p:attrNameLst>
                                      </p:cBhvr>
                                    </p:animRot>
                                    <p:animRot by="-1500000">
                                      <p:cBhvr>
                                        <p:cTn id="8" dur="500" fill="hold">
                                          <p:stCondLst>
                                            <p:cond delay="500"/>
                                          </p:stCondLst>
                                        </p:cTn>
                                        <p:tgtEl>
                                          <p:spTgt spid="2">
                                            <p:txEl>
                                              <p:pRg st="0" end="0"/>
                                            </p:txEl>
                                          </p:spTgt>
                                        </p:tgtEl>
                                        <p:attrNameLst>
                                          <p:attrName>r</p:attrName>
                                        </p:attrNameLst>
                                      </p:cBhvr>
                                    </p:animRot>
                                    <p:animRot by="-1500000">
                                      <p:cBhvr>
                                        <p:cTn id="9" dur="500" fill="hold">
                                          <p:stCondLst>
                                            <p:cond delay="1000"/>
                                          </p:stCondLst>
                                        </p:cTn>
                                        <p:tgtEl>
                                          <p:spTgt spid="2">
                                            <p:txEl>
                                              <p:pRg st="0" end="0"/>
                                            </p:txEl>
                                          </p:spTgt>
                                        </p:tgtEl>
                                        <p:attrNameLst>
                                          <p:attrName>r</p:attrName>
                                        </p:attrNameLst>
                                      </p:cBhvr>
                                    </p:animRot>
                                    <p:animRot by="1500000">
                                      <p:cBhvr>
                                        <p:cTn id="10" dur="500" fill="hold">
                                          <p:stCondLst>
                                            <p:cond delay="150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6"/>
          <p:cNvSpPr txBox="1">
            <a:spLocks noChangeArrowheads="1"/>
          </p:cNvSpPr>
          <p:nvPr/>
        </p:nvSpPr>
        <p:spPr bwMode="auto">
          <a:xfrm>
            <a:off x="228600" y="117476"/>
            <a:ext cx="8743950"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fontAlgn="base">
              <a:spcBef>
                <a:spcPct val="0"/>
              </a:spcBef>
              <a:spcAft>
                <a:spcPct val="0"/>
              </a:spcAft>
            </a:pPr>
            <a:r>
              <a:rPr lang="en-US" sz="2800" b="1" dirty="0" smtClean="0">
                <a:solidFill>
                  <a:srgbClr val="FF3300"/>
                </a:solidFill>
                <a:latin typeface="Times New Roman" panose="02020603050405020304" pitchFamily="18" charset="0"/>
                <a:cs typeface="Times New Roman" panose="02020603050405020304" pitchFamily="18" charset="0"/>
              </a:rPr>
              <a:t>Ai </a:t>
            </a:r>
            <a:r>
              <a:rPr lang="en-US" sz="2800" b="1" dirty="0" err="1" smtClean="0">
                <a:solidFill>
                  <a:srgbClr val="FF3300"/>
                </a:solidFill>
                <a:latin typeface="Times New Roman" panose="02020603050405020304" pitchFamily="18" charset="0"/>
                <a:cs typeface="Times New Roman" panose="02020603050405020304" pitchFamily="18" charset="0"/>
              </a:rPr>
              <a:t>có</a:t>
            </a:r>
            <a:r>
              <a:rPr lang="en-US" sz="2800" b="1" dirty="0" smtClean="0">
                <a:solidFill>
                  <a:srgbClr val="FF3300"/>
                </a:solidFill>
                <a:latin typeface="Times New Roman" panose="02020603050405020304" pitchFamily="18" charset="0"/>
                <a:cs typeface="Times New Roman" panose="02020603050405020304" pitchFamily="18" charset="0"/>
              </a:rPr>
              <a:t> </a:t>
            </a:r>
            <a:r>
              <a:rPr lang="en-US" sz="2800" b="1" dirty="0" err="1" smtClean="0">
                <a:solidFill>
                  <a:srgbClr val="FF3300"/>
                </a:solidFill>
                <a:latin typeface="Times New Roman" panose="02020603050405020304" pitchFamily="18" charset="0"/>
                <a:cs typeface="Times New Roman" panose="02020603050405020304" pitchFamily="18" charset="0"/>
              </a:rPr>
              <a:t>lỗi</a:t>
            </a:r>
            <a:r>
              <a:rPr lang="en-US" sz="2800" b="1" dirty="0" smtClean="0">
                <a:solidFill>
                  <a:srgbClr val="FF3300"/>
                </a:solidFill>
                <a:latin typeface="Times New Roman" panose="02020603050405020304" pitchFamily="18" charset="0"/>
                <a:cs typeface="Times New Roman" panose="02020603050405020304" pitchFamily="18" charset="0"/>
              </a:rPr>
              <a:t> ?</a:t>
            </a:r>
          </a:p>
          <a:p>
            <a:r>
              <a:rPr lang="en-US" sz="2400" b="1" dirty="0" err="1" smtClean="0">
                <a:solidFill>
                  <a:srgbClr val="003399"/>
                </a:solidFill>
                <a:latin typeface="Times New Roman"/>
                <a:ea typeface="Times New Roman"/>
              </a:rPr>
              <a:t>1.Tôi</a:t>
            </a:r>
            <a:r>
              <a:rPr lang="en-US" sz="2400" b="1" dirty="0" smtClean="0">
                <a:solidFill>
                  <a:srgbClr val="003399"/>
                </a:solidFill>
                <a:latin typeface="Times New Roman"/>
                <a:ea typeface="Times New Roman"/>
              </a:rPr>
              <a:t> </a:t>
            </a:r>
            <a:r>
              <a:rPr lang="en-US" sz="2400" b="1" dirty="0" err="1">
                <a:solidFill>
                  <a:srgbClr val="003399"/>
                </a:solidFill>
                <a:latin typeface="Times New Roman"/>
                <a:ea typeface="Times New Roman"/>
              </a:rPr>
              <a:t>đang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nắn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nót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viết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thì</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chạm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khuỷu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tay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vào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làm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cây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bút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nguệch</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ra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một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đường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rất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xấu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nổi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giận</a:t>
            </a:r>
            <a:r>
              <a:rPr lang="en-US" sz="2400" b="1" dirty="0">
                <a:solidFill>
                  <a:srgbClr val="003399"/>
                </a:solidFill>
                <a:latin typeface="Times New Roman"/>
                <a:ea typeface="Times New Roman"/>
              </a:rPr>
              <a:t>. Cô-rét-ti cười, đáp: "Mình không cố ý đâu!"</a:t>
            </a:r>
            <a:r>
              <a:rPr lang="en-US" sz="2400" b="1" dirty="0">
                <a:latin typeface="Times New Roman"/>
                <a:ea typeface="Times New Roman"/>
              </a:rPr>
              <a:t/>
            </a:r>
            <a:br>
              <a:rPr lang="en-US" sz="2400" b="1" dirty="0">
                <a:latin typeface="Times New Roman"/>
                <a:ea typeface="Times New Roman"/>
              </a:rPr>
            </a:br>
            <a:r>
              <a:rPr lang="vi-VN" sz="2400" b="1" dirty="0" smtClean="0">
                <a:latin typeface="Times New Roman"/>
                <a:ea typeface="Times New Roman"/>
              </a:rPr>
              <a:t>      </a:t>
            </a:r>
            <a:r>
              <a:rPr lang="en-US" sz="2400" b="1" dirty="0" smtClean="0">
                <a:solidFill>
                  <a:srgbClr val="003399"/>
                </a:solidFill>
                <a:latin typeface="Times New Roman"/>
                <a:ea typeface="Times New Roman"/>
              </a:rPr>
              <a:t>Cái </a:t>
            </a:r>
            <a:r>
              <a:rPr lang="en-US" sz="2400" b="1" dirty="0">
                <a:solidFill>
                  <a:srgbClr val="003399"/>
                </a:solidFill>
                <a:latin typeface="Times New Roman"/>
                <a:ea typeface="Times New Roman"/>
              </a:rPr>
              <a:t>cười của cậu làm tôi càng tức.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nghĩ</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vừa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được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phần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thưởng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nên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kiêu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căng</a:t>
            </a:r>
            <a:r>
              <a:rPr lang="en-US" sz="2400" b="1" dirty="0" smtClean="0">
                <a:solidFill>
                  <a:srgbClr val="003399"/>
                </a:solidFill>
                <a:latin typeface="Times New Roman"/>
                <a:ea typeface="Times New Roman"/>
              </a:rPr>
              <a:t>.</a:t>
            </a:r>
          </a:p>
          <a:p>
            <a:r>
              <a:rPr lang="en-US" sz="2400" b="1" dirty="0">
                <a:solidFill>
                  <a:srgbClr val="003399"/>
                </a:solidFill>
                <a:latin typeface="Times New Roman"/>
                <a:ea typeface="Times New Roman"/>
              </a:rPr>
              <a:t>2. </a:t>
            </a:r>
            <a:r>
              <a:rPr lang="en-US" sz="2400" b="1" dirty="0" err="1">
                <a:solidFill>
                  <a:srgbClr val="003399"/>
                </a:solidFill>
                <a:latin typeface="Times New Roman"/>
                <a:ea typeface="Times New Roman"/>
              </a:rPr>
              <a:t>Lát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sau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để</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trả</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thù</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đẩy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một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cái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đến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nỗi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hỏng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hết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trang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tập</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viết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của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ta </a:t>
            </a:r>
            <a:r>
              <a:rPr lang="en-US" sz="2400" b="1" dirty="0" err="1">
                <a:solidFill>
                  <a:srgbClr val="003399"/>
                </a:solidFill>
                <a:latin typeface="Times New Roman"/>
                <a:ea typeface="Times New Roman"/>
              </a:rPr>
              <a:t>giận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đỏ</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mặt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giơ</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tay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dọa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nói</a:t>
            </a:r>
            <a:r>
              <a:rPr lang="en-US" sz="2400" b="1" dirty="0">
                <a:solidFill>
                  <a:srgbClr val="003399"/>
                </a:solidFill>
                <a:latin typeface="Times New Roman"/>
                <a:ea typeface="Times New Roman"/>
              </a:rPr>
              <a:t>:"</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cố</a:t>
            </a:r>
            <a:r>
              <a:rPr lang="en-US" sz="2400" b="1" dirty="0">
                <a:solidFill>
                  <a:srgbClr val="003399"/>
                </a:solidFill>
                <a:latin typeface="Times New Roman"/>
                <a:ea typeface="Times New Roman"/>
              </a:rPr>
              <a:t> ý </a:t>
            </a:r>
            <a:r>
              <a:rPr lang="en-US" sz="2400" b="1" dirty="0" err="1">
                <a:solidFill>
                  <a:srgbClr val="003399"/>
                </a:solidFill>
                <a:latin typeface="Times New Roman"/>
                <a:ea typeface="Times New Roman"/>
              </a:rPr>
              <a:t>đấy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nhé</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r>
              <a:rPr lang="en-US" sz="2400" b="1" dirty="0" err="1">
                <a:solidFill>
                  <a:srgbClr val="003399"/>
                </a:solidFill>
                <a:latin typeface="Times New Roman"/>
                <a:ea typeface="Times New Roman"/>
              </a:rPr>
              <a:t>Thấy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thầy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giáo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nhìn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hạ</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tay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xuống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nhưng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lại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nói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thêm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Lát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nữa</a:t>
            </a:r>
            <a:r>
              <a:rPr lang="en-US" sz="2400" b="1" dirty="0">
                <a:solidFill>
                  <a:srgbClr val="003399"/>
                </a:solidFill>
                <a:latin typeface="Times New Roman"/>
                <a:ea typeface="Times New Roman"/>
              </a:rPr>
              <a:t> ta </a:t>
            </a:r>
            <a:r>
              <a:rPr lang="en-US" sz="2400" b="1" dirty="0" err="1">
                <a:solidFill>
                  <a:srgbClr val="003399"/>
                </a:solidFill>
                <a:latin typeface="Times New Roman"/>
                <a:ea typeface="Times New Roman"/>
              </a:rPr>
              <a:t>gặp</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nhau</a:t>
            </a:r>
            <a:r>
              <a:rPr lang="en-US" sz="2400" b="1" dirty="0">
                <a:solidFill>
                  <a:srgbClr val="003399"/>
                </a:solidFill>
                <a:latin typeface="Times New Roman"/>
                <a:ea typeface="Times New Roman"/>
              </a:rPr>
              <a:t> ở </a:t>
            </a:r>
            <a:r>
              <a:rPr lang="en-US" sz="2400" b="1" dirty="0" err="1">
                <a:solidFill>
                  <a:srgbClr val="003399"/>
                </a:solidFill>
                <a:latin typeface="Times New Roman"/>
                <a:ea typeface="Times New Roman"/>
              </a:rPr>
              <a:t>cổng</a:t>
            </a:r>
            <a:r>
              <a:rPr lang="en-US" sz="2400" b="1" dirty="0" smtClean="0">
                <a:solidFill>
                  <a:srgbClr val="003399"/>
                </a:solidFill>
                <a:latin typeface="Times New Roman"/>
                <a:ea typeface="Times New Roman"/>
              </a:rPr>
              <a:t>.”</a:t>
            </a:r>
          </a:p>
          <a:p>
            <a:r>
              <a:rPr lang="en-US" sz="2400" b="1" dirty="0">
                <a:solidFill>
                  <a:srgbClr val="003399"/>
                </a:solidFill>
                <a:latin typeface="Times New Roman"/>
                <a:ea typeface="Times New Roman"/>
              </a:rPr>
              <a:t>3. </a:t>
            </a:r>
            <a:r>
              <a:rPr lang="en-US" sz="2400" b="1" dirty="0" err="1">
                <a:solidFill>
                  <a:srgbClr val="003399"/>
                </a:solidFill>
                <a:latin typeface="Times New Roman"/>
                <a:ea typeface="Times New Roman"/>
              </a:rPr>
              <a:t>Cơn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giận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lắng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xuống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bắt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đầu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hối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hận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Chắc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là</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không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cố</a:t>
            </a:r>
            <a:r>
              <a:rPr lang="en-US" sz="2400" b="1" dirty="0">
                <a:solidFill>
                  <a:srgbClr val="003399"/>
                </a:solidFill>
                <a:latin typeface="Times New Roman"/>
                <a:ea typeface="Times New Roman"/>
              </a:rPr>
              <a:t> ý </a:t>
            </a:r>
            <a:r>
              <a:rPr lang="en-US" sz="2400" b="1" dirty="0" err="1">
                <a:solidFill>
                  <a:srgbClr val="003399"/>
                </a:solidFill>
                <a:latin typeface="Times New Roman"/>
                <a:ea typeface="Times New Roman"/>
              </a:rPr>
              <a:t>chạm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vào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khuỷu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tay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thật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nhìn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vai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áo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sứt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chỉ</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chắc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vì</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đã</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vác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củi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giúp</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mẹ</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Bỗng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nhiên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muốn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xin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lỗi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nhưng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không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đủ</a:t>
            </a:r>
            <a:r>
              <a:rPr lang="en-US" sz="2400" b="1" dirty="0">
                <a:solidFill>
                  <a:srgbClr val="003399"/>
                </a:solidFill>
                <a:latin typeface="Times New Roman"/>
                <a:ea typeface="Times New Roman"/>
              </a:rPr>
              <a:t> can </a:t>
            </a:r>
            <a:r>
              <a:rPr lang="en-US" sz="2400" b="1" dirty="0" err="1">
                <a:solidFill>
                  <a:srgbClr val="003399"/>
                </a:solidFill>
                <a:latin typeface="Times New Roman"/>
                <a:ea typeface="Times New Roman"/>
              </a:rPr>
              <a:t>đảm</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endParaRPr lang="en-US" sz="2100" b="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108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6"/>
          <p:cNvSpPr txBox="1">
            <a:spLocks noChangeArrowheads="1"/>
          </p:cNvSpPr>
          <p:nvPr/>
        </p:nvSpPr>
        <p:spPr bwMode="auto">
          <a:xfrm>
            <a:off x="228600" y="117476"/>
            <a:ext cx="87439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smtClean="0">
                <a:solidFill>
                  <a:srgbClr val="FF0000"/>
                </a:solidFill>
                <a:latin typeface="Times New Roman"/>
                <a:ea typeface="Times New Roman"/>
              </a:rPr>
              <a:t>Ai </a:t>
            </a:r>
            <a:r>
              <a:rPr lang="en-US" sz="2800" b="1" dirty="0" err="1" smtClean="0">
                <a:solidFill>
                  <a:srgbClr val="FF0000"/>
                </a:solidFill>
                <a:latin typeface="Times New Roman"/>
                <a:ea typeface="Times New Roman"/>
              </a:rPr>
              <a:t>có</a:t>
            </a:r>
            <a:r>
              <a:rPr lang="en-US" sz="2800" b="1" dirty="0" smtClean="0">
                <a:solidFill>
                  <a:srgbClr val="FF0000"/>
                </a:solidFill>
                <a:latin typeface="Times New Roman"/>
                <a:ea typeface="Times New Roman"/>
              </a:rPr>
              <a:t> </a:t>
            </a:r>
            <a:r>
              <a:rPr lang="en-US" sz="2800" b="1" dirty="0" err="1" smtClean="0">
                <a:solidFill>
                  <a:srgbClr val="FF0000"/>
                </a:solidFill>
                <a:latin typeface="Times New Roman"/>
                <a:ea typeface="Times New Roman"/>
              </a:rPr>
              <a:t>lỗi</a:t>
            </a:r>
            <a:r>
              <a:rPr lang="en-US" sz="2800" b="1" dirty="0" smtClean="0">
                <a:solidFill>
                  <a:srgbClr val="FF0000"/>
                </a:solidFill>
                <a:latin typeface="Times New Roman"/>
                <a:ea typeface="Times New Roman"/>
              </a:rPr>
              <a:t> ?</a:t>
            </a:r>
          </a:p>
          <a:p>
            <a:r>
              <a:rPr lang="en-US" sz="2400" b="1" dirty="0" smtClean="0">
                <a:solidFill>
                  <a:srgbClr val="003399"/>
                </a:solidFill>
                <a:latin typeface="Times New Roman"/>
                <a:ea typeface="Times New Roman"/>
              </a:rPr>
              <a:t>4. </a:t>
            </a:r>
            <a:r>
              <a:rPr lang="en-US" sz="2400" b="1" dirty="0">
                <a:solidFill>
                  <a:srgbClr val="003399"/>
                </a:solidFill>
                <a:latin typeface="Times New Roman"/>
                <a:ea typeface="Times New Roman"/>
              </a:rPr>
              <a:t>Tan </a:t>
            </a:r>
            <a:r>
              <a:rPr lang="en-US" sz="2400" b="1" dirty="0" err="1">
                <a:solidFill>
                  <a:srgbClr val="003399"/>
                </a:solidFill>
                <a:latin typeface="Times New Roman"/>
                <a:ea typeface="Times New Roman"/>
              </a:rPr>
              <a:t>học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theo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mình</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đứng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lại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rút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cây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thước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kẻ</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cầm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tay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Cậu</a:t>
            </a:r>
            <a:r>
              <a:rPr lang="en-US" sz="2400" b="1" dirty="0">
                <a:solidFill>
                  <a:srgbClr val="003399"/>
                </a:solidFill>
                <a:latin typeface="Times New Roman"/>
                <a:ea typeface="Times New Roman"/>
              </a:rPr>
              <a:t> ta </a:t>
            </a:r>
            <a:r>
              <a:rPr lang="en-US" sz="2400" b="1" dirty="0" err="1">
                <a:solidFill>
                  <a:srgbClr val="003399"/>
                </a:solidFill>
                <a:latin typeface="Times New Roman"/>
                <a:ea typeface="Times New Roman"/>
              </a:rPr>
              <a:t>đi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tới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giơ</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thước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lên</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đừng</a:t>
            </a:r>
            <a:r>
              <a:rPr lang="en-US" sz="2400" b="1" dirty="0">
                <a:solidFill>
                  <a:srgbClr val="003399"/>
                </a:solidFill>
                <a:latin typeface="Times New Roman"/>
                <a:ea typeface="Times New Roman"/>
              </a:rPr>
              <a:t>! -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cười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hiền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hậu</a:t>
            </a:r>
            <a:r>
              <a:rPr lang="en-US" sz="2400" b="1" dirty="0">
                <a:solidFill>
                  <a:srgbClr val="003399"/>
                </a:solidFill>
                <a:latin typeface="Times New Roman"/>
                <a:ea typeface="Times New Roman"/>
              </a:rPr>
              <a:t>- Ta </a:t>
            </a:r>
            <a:r>
              <a:rPr lang="en-US" sz="2400" b="1" dirty="0" err="1">
                <a:solidFill>
                  <a:srgbClr val="003399"/>
                </a:solidFill>
                <a:latin typeface="Times New Roman"/>
                <a:ea typeface="Times New Roman"/>
              </a:rPr>
              <a:t>lại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thân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nhau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như</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trước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đi</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ngạc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nhiên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ngây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ra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một</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lúc</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rồi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ôm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chầm</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lấy</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bạn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Cô-rét-ti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nói</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Chúng</a:t>
            </a:r>
            <a:r>
              <a:rPr lang="en-US" sz="2400" b="1" dirty="0">
                <a:solidFill>
                  <a:srgbClr val="003399"/>
                </a:solidFill>
                <a:latin typeface="Times New Roman"/>
                <a:ea typeface="Times New Roman"/>
              </a:rPr>
              <a:t> ta </a:t>
            </a:r>
            <a:r>
              <a:rPr lang="en-US" sz="2400" b="1" dirty="0" err="1">
                <a:solidFill>
                  <a:srgbClr val="003399"/>
                </a:solidFill>
                <a:latin typeface="Times New Roman"/>
                <a:ea typeface="Times New Roman"/>
              </a:rPr>
              <a:t>sẽ</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không</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bao</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giờ</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giận</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nhau</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nữa</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phải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không</a:t>
            </a:r>
            <a:r>
              <a:rPr lang="en-US" sz="2400" b="1" dirty="0">
                <a:solidFill>
                  <a:srgbClr val="003399"/>
                </a:solidFill>
                <a:latin typeface="Times New Roman"/>
                <a:ea typeface="Times New Roman"/>
              </a:rPr>
              <a:t> En-</a:t>
            </a:r>
            <a:r>
              <a:rPr lang="en-US" sz="2400" b="1" dirty="0" err="1">
                <a:solidFill>
                  <a:srgbClr val="003399"/>
                </a:solidFill>
                <a:latin typeface="Times New Roman"/>
                <a:ea typeface="Times New Roman"/>
              </a:rPr>
              <a:t>ri</a:t>
            </a:r>
            <a:r>
              <a:rPr lang="en-US" sz="2400" b="1" dirty="0">
                <a:solidFill>
                  <a:srgbClr val="003399"/>
                </a:solidFill>
                <a:latin typeface="Times New Roman"/>
                <a:ea typeface="Times New Roman"/>
              </a:rPr>
              <a:t>-</a:t>
            </a:r>
            <a:r>
              <a:rPr lang="en-US" sz="2400" b="1" dirty="0" err="1">
                <a:solidFill>
                  <a:srgbClr val="003399"/>
                </a:solidFill>
                <a:latin typeface="Times New Roman"/>
                <a:ea typeface="Times New Roman"/>
              </a:rPr>
              <a:t>cô</a:t>
            </a:r>
            <a:r>
              <a:rPr lang="en-US" sz="2400" b="1" dirty="0">
                <a:solidFill>
                  <a:srgbClr val="003399"/>
                </a:solidFill>
                <a:latin typeface="Times New Roman"/>
                <a:ea typeface="Times New Roman"/>
              </a:rPr>
              <a:t>?</a:t>
            </a:r>
            <a:r>
              <a:rPr lang="en-US" sz="2400" b="1" dirty="0">
                <a:latin typeface="Times New Roman"/>
                <a:ea typeface="Times New Roman"/>
              </a:rPr>
              <a:t/>
            </a:r>
            <a:br>
              <a:rPr lang="en-US" sz="2400" b="1" dirty="0">
                <a:latin typeface="Times New Roman"/>
                <a:ea typeface="Times New Roman"/>
              </a:rPr>
            </a:br>
            <a:r>
              <a:rPr lang="en-US" sz="2400" b="1" dirty="0">
                <a:solidFill>
                  <a:srgbClr val="003399"/>
                </a:solidFill>
                <a:latin typeface="Times New Roman"/>
                <a:ea typeface="Times New Roman"/>
              </a:rPr>
              <a:t>- Không bao giờ! </a:t>
            </a:r>
            <a:r>
              <a:rPr lang="vi-VN" sz="2400" b="1" dirty="0" err="1">
                <a:solidFill>
                  <a:srgbClr val="003399"/>
                </a:solidFill>
                <a:latin typeface="Times New Roman"/>
                <a:ea typeface="Times New Roman"/>
              </a:rPr>
              <a:t>K</a:t>
            </a:r>
            <a:r>
              <a:rPr lang="en-US" sz="2400" b="1" dirty="0" smtClean="0">
                <a:solidFill>
                  <a:srgbClr val="003399"/>
                </a:solidFill>
                <a:latin typeface="Times New Roman"/>
                <a:ea typeface="Times New Roman"/>
              </a:rPr>
              <a:t>hông </a:t>
            </a:r>
            <a:r>
              <a:rPr lang="en-US" sz="2400" b="1" dirty="0">
                <a:solidFill>
                  <a:srgbClr val="003399"/>
                </a:solidFill>
                <a:latin typeface="Times New Roman"/>
                <a:ea typeface="Times New Roman"/>
              </a:rPr>
              <a:t>bao giờ! - </a:t>
            </a:r>
            <a:r>
              <a:rPr lang="en-US" sz="2400" b="1" dirty="0" err="1">
                <a:solidFill>
                  <a:srgbClr val="003399"/>
                </a:solidFill>
                <a:latin typeface="Times New Roman"/>
                <a:ea typeface="Times New Roman"/>
              </a:rPr>
              <a:t>Tôi</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trả</a:t>
            </a:r>
            <a:r>
              <a:rPr lang="en-US" sz="2400" b="1" dirty="0">
                <a:solidFill>
                  <a:srgbClr val="003399"/>
                </a:solidFill>
                <a:latin typeface="Times New Roman"/>
                <a:ea typeface="Times New Roman"/>
              </a:rPr>
              <a:t> </a:t>
            </a:r>
            <a:r>
              <a:rPr lang="en-US" sz="2400" b="1" dirty="0" err="1">
                <a:solidFill>
                  <a:srgbClr val="003399"/>
                </a:solidFill>
                <a:latin typeface="Times New Roman"/>
                <a:ea typeface="Times New Roman"/>
              </a:rPr>
              <a:t>lời</a:t>
            </a:r>
            <a:r>
              <a:rPr lang="en-US" sz="2400" b="1" dirty="0" smtClean="0">
                <a:solidFill>
                  <a:srgbClr val="003399"/>
                </a:solidFill>
                <a:latin typeface="Times New Roman"/>
                <a:ea typeface="Times New Roman"/>
              </a:rPr>
              <a:t>.</a:t>
            </a:r>
          </a:p>
          <a:p>
            <a:r>
              <a:rPr lang="en-US" sz="2400" b="1" dirty="0" smtClean="0">
                <a:solidFill>
                  <a:srgbClr val="003399"/>
                </a:solidFill>
                <a:latin typeface="Times New Roman" pitchFamily="18" charset="0"/>
                <a:ea typeface="Times New Roman"/>
                <a:cs typeface="Times New Roman" pitchFamily="18" charset="0"/>
              </a:rPr>
              <a:t>5</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Về</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nhà</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tôi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kể</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chuyện</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cho</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bố</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mẹ</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nghe</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tưởng</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bố</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sẽ</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vui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lòng</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Nào</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ngờ</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bố</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mắng</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Đáng</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lẽ</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chính</a:t>
            </a:r>
            <a:r>
              <a:rPr lang="en-US" sz="2400" b="1" dirty="0">
                <a:solidFill>
                  <a:srgbClr val="003399"/>
                </a:solidFill>
                <a:latin typeface="Times New Roman" pitchFamily="18" charset="0"/>
                <a:ea typeface="Times New Roman"/>
                <a:cs typeface="Times New Roman" pitchFamily="18" charset="0"/>
              </a:rPr>
              <a:t> con </a:t>
            </a:r>
            <a:r>
              <a:rPr lang="en-US" sz="2400" b="1" dirty="0" err="1">
                <a:solidFill>
                  <a:srgbClr val="003399"/>
                </a:solidFill>
                <a:latin typeface="Times New Roman" pitchFamily="18" charset="0"/>
                <a:ea typeface="Times New Roman"/>
                <a:cs typeface="Times New Roman" pitchFamily="18" charset="0"/>
              </a:rPr>
              <a:t>phải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xin</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lỗi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bạn</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vì</a:t>
            </a:r>
            <a:r>
              <a:rPr lang="en-US" sz="2400" b="1" dirty="0">
                <a:solidFill>
                  <a:srgbClr val="003399"/>
                </a:solidFill>
                <a:latin typeface="Times New Roman" pitchFamily="18" charset="0"/>
                <a:ea typeface="Times New Roman"/>
                <a:cs typeface="Times New Roman" pitchFamily="18" charset="0"/>
              </a:rPr>
              <a:t> con </a:t>
            </a:r>
            <a:r>
              <a:rPr lang="en-US" sz="2400" b="1" dirty="0" err="1">
                <a:solidFill>
                  <a:srgbClr val="003399"/>
                </a:solidFill>
                <a:latin typeface="Times New Roman" pitchFamily="18" charset="0"/>
                <a:ea typeface="Times New Roman"/>
                <a:cs typeface="Times New Roman" pitchFamily="18" charset="0"/>
              </a:rPr>
              <a:t>có</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lỗi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Thế</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mà</a:t>
            </a:r>
            <a:r>
              <a:rPr lang="en-US" sz="2400" b="1" dirty="0">
                <a:solidFill>
                  <a:srgbClr val="003399"/>
                </a:solidFill>
                <a:latin typeface="Times New Roman" pitchFamily="18" charset="0"/>
                <a:ea typeface="Times New Roman"/>
                <a:cs typeface="Times New Roman" pitchFamily="18" charset="0"/>
              </a:rPr>
              <a:t> con </a:t>
            </a:r>
            <a:r>
              <a:rPr lang="en-US" sz="2400" b="1" dirty="0" err="1">
                <a:solidFill>
                  <a:srgbClr val="003399"/>
                </a:solidFill>
                <a:latin typeface="Times New Roman" pitchFamily="18" charset="0"/>
                <a:ea typeface="Times New Roman"/>
                <a:cs typeface="Times New Roman" pitchFamily="18" charset="0"/>
              </a:rPr>
              <a:t>lại</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giơ</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thước</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dọa</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đánh</a:t>
            </a:r>
            <a:r>
              <a:rPr lang="en-US" sz="2400" b="1" dirty="0">
                <a:solidFill>
                  <a:srgbClr val="003399"/>
                </a:solidFill>
                <a:latin typeface="Times New Roman" pitchFamily="18" charset="0"/>
                <a:ea typeface="Times New Roman"/>
                <a:cs typeface="Times New Roman" pitchFamily="18" charset="0"/>
              </a:rPr>
              <a:t> </a:t>
            </a:r>
            <a:r>
              <a:rPr lang="en-US" sz="2400" b="1" dirty="0" err="1">
                <a:solidFill>
                  <a:srgbClr val="003399"/>
                </a:solidFill>
                <a:latin typeface="Times New Roman" pitchFamily="18" charset="0"/>
                <a:ea typeface="Times New Roman"/>
                <a:cs typeface="Times New Roman" pitchFamily="18" charset="0"/>
              </a:rPr>
              <a:t>bạn</a:t>
            </a:r>
            <a:r>
              <a:rPr lang="en-US" sz="2400" b="1" dirty="0">
                <a:solidFill>
                  <a:srgbClr val="003399"/>
                </a:solidFill>
                <a:latin typeface="Times New Roman" pitchFamily="18" charset="0"/>
                <a:ea typeface="Times New Roman"/>
                <a:cs typeface="Times New Roman" pitchFamily="18" charset="0"/>
              </a:rPr>
              <a:t>”.</a:t>
            </a:r>
            <a:r>
              <a:rPr lang="en-US" sz="2400" b="1" dirty="0">
                <a:latin typeface="Times New Roman" pitchFamily="18" charset="0"/>
                <a:ea typeface="Times New Roman"/>
                <a:cs typeface="Times New Roman" pitchFamily="18" charset="0"/>
              </a:rPr>
              <a:t/>
            </a:r>
            <a:br>
              <a:rPr lang="en-US" sz="2400" b="1" dirty="0">
                <a:latin typeface="Times New Roman" pitchFamily="18" charset="0"/>
                <a:ea typeface="Times New Roman"/>
                <a:cs typeface="Times New Roman" pitchFamily="18" charset="0"/>
              </a:rPr>
            </a:br>
            <a:r>
              <a:rPr lang="en-US" sz="2400" b="1" dirty="0">
                <a:latin typeface="Times New Roman" pitchFamily="18" charset="0"/>
                <a:ea typeface="Times New Roman"/>
                <a:cs typeface="Times New Roman" pitchFamily="18" charset="0"/>
              </a:rPr>
              <a:t>                                                 </a:t>
            </a:r>
            <a:r>
              <a:rPr lang="en-US" sz="2000" b="1" i="1" dirty="0">
                <a:solidFill>
                  <a:srgbClr val="FF33CC"/>
                </a:solidFill>
                <a:latin typeface="Times New Roman" pitchFamily="18" charset="0"/>
                <a:ea typeface="Times New Roman"/>
                <a:cs typeface="Times New Roman" pitchFamily="18" charset="0"/>
              </a:rPr>
              <a:t>Theo A-MI-XI</a:t>
            </a:r>
            <a:r>
              <a:rPr lang="en-US" sz="2000" b="1" i="1" dirty="0">
                <a:latin typeface="Times New Roman" pitchFamily="18" charset="0"/>
                <a:ea typeface="Times New Roman"/>
                <a:cs typeface="Times New Roman" pitchFamily="18" charset="0"/>
              </a:rPr>
              <a:t/>
            </a:r>
            <a:br>
              <a:rPr lang="en-US" sz="2000" b="1" i="1" dirty="0">
                <a:latin typeface="Times New Roman" pitchFamily="18" charset="0"/>
                <a:ea typeface="Times New Roman"/>
                <a:cs typeface="Times New Roman" pitchFamily="18" charset="0"/>
              </a:rPr>
            </a:br>
            <a:r>
              <a:rPr lang="en-US" sz="2000" b="1" i="1" dirty="0">
                <a:latin typeface="Times New Roman" pitchFamily="18" charset="0"/>
                <a:ea typeface="Times New Roman"/>
                <a:cs typeface="Times New Roman" pitchFamily="18" charset="0"/>
              </a:rPr>
              <a:t>                                                   </a:t>
            </a:r>
            <a:r>
              <a:rPr lang="en-US" sz="2400" b="1" dirty="0">
                <a:solidFill>
                  <a:srgbClr val="006600"/>
                </a:solidFill>
                <a:latin typeface="Times New Roman" pitchFamily="18" charset="0"/>
                <a:ea typeface="Times New Roman"/>
                <a:cs typeface="Times New Roman" pitchFamily="18" charset="0"/>
              </a:rPr>
              <a:t>(</a:t>
            </a:r>
            <a:r>
              <a:rPr lang="en-US" sz="2400" b="1" dirty="0" err="1">
                <a:solidFill>
                  <a:srgbClr val="006600"/>
                </a:solidFill>
                <a:latin typeface="Times New Roman" pitchFamily="18" charset="0"/>
                <a:ea typeface="Times New Roman"/>
                <a:cs typeface="Times New Roman" pitchFamily="18" charset="0"/>
              </a:rPr>
              <a:t>Hoàng</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Thiếu</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Sơn</a:t>
            </a:r>
            <a:r>
              <a:rPr lang="en-US" sz="2400" b="1" dirty="0">
                <a:solidFill>
                  <a:srgbClr val="006600"/>
                </a:solidFill>
                <a:latin typeface="Times New Roman" pitchFamily="18" charset="0"/>
                <a:ea typeface="Times New Roman"/>
                <a:cs typeface="Times New Roman" pitchFamily="18" charset="0"/>
              </a:rPr>
              <a:t> </a:t>
            </a:r>
            <a:r>
              <a:rPr lang="en-US" sz="2400" b="1" dirty="0" err="1">
                <a:solidFill>
                  <a:srgbClr val="006600"/>
                </a:solidFill>
                <a:latin typeface="Times New Roman" pitchFamily="18" charset="0"/>
                <a:ea typeface="Times New Roman"/>
                <a:cs typeface="Times New Roman" pitchFamily="18" charset="0"/>
              </a:rPr>
              <a:t>dịch</a:t>
            </a:r>
            <a:r>
              <a:rPr lang="en-US" sz="2400" b="1" dirty="0">
                <a:solidFill>
                  <a:srgbClr val="006600"/>
                </a:solidFill>
                <a:latin typeface="Times New Roman" pitchFamily="18" charset="0"/>
                <a:ea typeface="Times New Roman"/>
                <a:cs typeface="Times New Roman" pitchFamily="18" charset="0"/>
              </a:rPr>
              <a:t>)</a:t>
            </a:r>
            <a:br>
              <a:rPr lang="en-US" sz="2400" b="1" dirty="0">
                <a:solidFill>
                  <a:srgbClr val="006600"/>
                </a:solidFill>
                <a:latin typeface="Times New Roman" pitchFamily="18" charset="0"/>
                <a:ea typeface="Times New Roman"/>
                <a:cs typeface="Times New Roman" pitchFamily="18" charset="0"/>
              </a:rPr>
            </a:br>
            <a:r>
              <a:rPr lang="en-US" sz="2000" b="1" dirty="0">
                <a:latin typeface="Times New Roman" pitchFamily="18" charset="0"/>
                <a:ea typeface="Calibri"/>
                <a:cs typeface="Times New Roman" pitchFamily="18" charset="0"/>
              </a:rPr>
              <a:t> </a:t>
            </a:r>
            <a:endParaRPr lang="en-US" sz="2100" b="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187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11425" y="3246438"/>
            <a:ext cx="4581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4800" b="1">
                <a:solidFill>
                  <a:srgbClr val="FF0000"/>
                </a:solidFill>
                <a:latin typeface="Times New Roman" pitchFamily="18" charset="0"/>
                <a:cs typeface="Times New Roman" pitchFamily="18" charset="0"/>
              </a:rPr>
              <a:t>Đọc nối tiếp câu</a:t>
            </a:r>
          </a:p>
        </p:txBody>
      </p:sp>
      <p:sp>
        <p:nvSpPr>
          <p:cNvPr id="12" name="AutoShape 6"/>
          <p:cNvSpPr>
            <a:spLocks noChangeArrowheads="1"/>
          </p:cNvSpPr>
          <p:nvPr/>
        </p:nvSpPr>
        <p:spPr bwMode="gray">
          <a:xfrm>
            <a:off x="2928938" y="2311400"/>
            <a:ext cx="314325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200" b="1">
                <a:solidFill>
                  <a:srgbClr val="FF0000"/>
                </a:solidFill>
                <a:latin typeface="Times New Roman" pitchFamily="18" charset="0"/>
                <a:cs typeface="Times New Roman" pitchFamily="18" charset="0"/>
              </a:rPr>
              <a:t>Luyện đọc</a:t>
            </a:r>
          </a:p>
        </p:txBody>
      </p:sp>
      <p:sp>
        <p:nvSpPr>
          <p:cNvPr id="6148" name="TextBox 12"/>
          <p:cNvSpPr txBox="1">
            <a:spLocks noChangeArrowheads="1"/>
          </p:cNvSpPr>
          <p:nvPr/>
        </p:nvSpPr>
        <p:spPr bwMode="auto">
          <a:xfrm>
            <a:off x="3833814" y="620714"/>
            <a:ext cx="1745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af-ZA" sz="3200" b="1" u="sng" dirty="0">
                <a:solidFill>
                  <a:srgbClr val="0000CC"/>
                </a:solidFill>
                <a:latin typeface="Times New Roman" pitchFamily="18" charset="0"/>
                <a:cs typeface="Times New Roman" pitchFamily="18" charset="0"/>
              </a:rPr>
              <a:t>Tập đọc:</a:t>
            </a:r>
          </a:p>
        </p:txBody>
      </p:sp>
      <p:sp>
        <p:nvSpPr>
          <p:cNvPr id="6149" name="TextBox 13"/>
          <p:cNvSpPr txBox="1">
            <a:spLocks noChangeArrowheads="1"/>
          </p:cNvSpPr>
          <p:nvPr/>
        </p:nvSpPr>
        <p:spPr bwMode="auto">
          <a:xfrm>
            <a:off x="3286125" y="1125540"/>
            <a:ext cx="2857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af-ZA" sz="4400" b="1">
                <a:solidFill>
                  <a:srgbClr val="FF0000"/>
                </a:solidFill>
                <a:latin typeface="Times New Roman" pitchFamily="18" charset="0"/>
                <a:cs typeface="Times New Roman" pitchFamily="18" charset="0"/>
              </a:rPr>
              <a:t>Ai có lỗi ?</a:t>
            </a:r>
          </a:p>
        </p:txBody>
      </p:sp>
      <p:sp>
        <p:nvSpPr>
          <p:cNvPr id="2" name="TextBox 1"/>
          <p:cNvSpPr txBox="1"/>
          <p:nvPr/>
        </p:nvSpPr>
        <p:spPr>
          <a:xfrm>
            <a:off x="1752600" y="228600"/>
            <a:ext cx="6172200" cy="461665"/>
          </a:xfrm>
          <a:prstGeom prst="rect">
            <a:avLst/>
          </a:prstGeom>
          <a:noFill/>
        </p:spPr>
        <p:txBody>
          <a:bodyPr wrap="square" rtlCol="0">
            <a:spAutoFit/>
          </a:bodyPr>
          <a:lstStyle/>
          <a:p>
            <a:r>
              <a:rPr lang="vi-VN" dirty="0" smtClean="0"/>
              <a:t> </a:t>
            </a:r>
            <a:r>
              <a:rPr lang="vi-VN" sz="2400" b="1" dirty="0" smtClean="0">
                <a:solidFill>
                  <a:srgbClr val="3333FF"/>
                </a:solidFill>
              </a:rPr>
              <a:t>Thứ hai, ngày 27 tháng 9 năm 2021</a:t>
            </a:r>
            <a:endParaRPr lang="en-US" sz="2400" b="1" dirty="0">
              <a:solidFill>
                <a:srgbClr val="3333FF"/>
              </a:solidFill>
            </a:endParaRPr>
          </a:p>
        </p:txBody>
      </p:sp>
    </p:spTree>
    <p:extLst>
      <p:ext uri="{BB962C8B-B14F-4D97-AF65-F5344CB8AC3E}">
        <p14:creationId xmlns:p14="http://schemas.microsoft.com/office/powerpoint/2010/main" val="226630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5289" y="2238377"/>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Khuỷu,</a:t>
            </a:r>
          </a:p>
        </p:txBody>
      </p:sp>
      <p:sp>
        <p:nvSpPr>
          <p:cNvPr id="5" name="TextBox 4"/>
          <p:cNvSpPr txBox="1">
            <a:spLocks noChangeArrowheads="1"/>
          </p:cNvSpPr>
          <p:nvPr/>
        </p:nvSpPr>
        <p:spPr bwMode="auto">
          <a:xfrm>
            <a:off x="3373439" y="2257427"/>
            <a:ext cx="170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Nguệch,</a:t>
            </a:r>
          </a:p>
        </p:txBody>
      </p:sp>
      <p:sp>
        <p:nvSpPr>
          <p:cNvPr id="6" name="TextBox 5"/>
          <p:cNvSpPr txBox="1">
            <a:spLocks noChangeArrowheads="1"/>
          </p:cNvSpPr>
          <p:nvPr/>
        </p:nvSpPr>
        <p:spPr bwMode="auto">
          <a:xfrm>
            <a:off x="1547814" y="1481140"/>
            <a:ext cx="1992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Cô–rét–ti,</a:t>
            </a:r>
          </a:p>
        </p:txBody>
      </p:sp>
      <p:sp>
        <p:nvSpPr>
          <p:cNvPr id="7" name="TextBox 6"/>
          <p:cNvSpPr txBox="1">
            <a:spLocks noChangeArrowheads="1"/>
          </p:cNvSpPr>
          <p:nvPr/>
        </p:nvSpPr>
        <p:spPr bwMode="auto">
          <a:xfrm>
            <a:off x="323851" y="2905127"/>
            <a:ext cx="222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En–ri–cô,</a:t>
            </a:r>
          </a:p>
        </p:txBody>
      </p:sp>
      <p:sp>
        <p:nvSpPr>
          <p:cNvPr id="8" name="TextBox 7"/>
          <p:cNvSpPr txBox="1">
            <a:spLocks noChangeArrowheads="1"/>
          </p:cNvSpPr>
          <p:nvPr/>
        </p:nvSpPr>
        <p:spPr bwMode="auto">
          <a:xfrm>
            <a:off x="3278188" y="2905127"/>
            <a:ext cx="158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nắn nót,</a:t>
            </a:r>
          </a:p>
        </p:txBody>
      </p:sp>
      <p:sp>
        <p:nvSpPr>
          <p:cNvPr id="9" name="TextBox 8"/>
          <p:cNvSpPr txBox="1">
            <a:spLocks noChangeArrowheads="1"/>
          </p:cNvSpPr>
          <p:nvPr/>
        </p:nvSpPr>
        <p:spPr bwMode="auto">
          <a:xfrm>
            <a:off x="1908176" y="2905127"/>
            <a:ext cx="1631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nổi giận,</a:t>
            </a:r>
          </a:p>
        </p:txBody>
      </p:sp>
      <p:sp>
        <p:nvSpPr>
          <p:cNvPr id="10" name="TextBox 9"/>
          <p:cNvSpPr txBox="1">
            <a:spLocks noChangeArrowheads="1"/>
          </p:cNvSpPr>
          <p:nvPr/>
        </p:nvSpPr>
        <p:spPr bwMode="auto">
          <a:xfrm>
            <a:off x="490539" y="3554415"/>
            <a:ext cx="2928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lát sau</a:t>
            </a:r>
          </a:p>
        </p:txBody>
      </p:sp>
      <p:sp>
        <p:nvSpPr>
          <p:cNvPr id="7177" name="AutoShape 6"/>
          <p:cNvSpPr>
            <a:spLocks noChangeArrowheads="1"/>
          </p:cNvSpPr>
          <p:nvPr/>
        </p:nvSpPr>
        <p:spPr bwMode="gray">
          <a:xfrm>
            <a:off x="755650" y="1341438"/>
            <a:ext cx="314325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200" b="1" dirty="0">
                <a:solidFill>
                  <a:srgbClr val="FF0000"/>
                </a:solidFill>
                <a:latin typeface="Times New Roman" pitchFamily="18" charset="0"/>
                <a:cs typeface="Times New Roman" pitchFamily="18" charset="0"/>
              </a:rPr>
              <a:t>Luyện đọc</a:t>
            </a:r>
          </a:p>
        </p:txBody>
      </p:sp>
      <p:sp>
        <p:nvSpPr>
          <p:cNvPr id="13" name="TextBox 12"/>
          <p:cNvSpPr txBox="1">
            <a:spLocks noChangeArrowheads="1"/>
          </p:cNvSpPr>
          <p:nvPr/>
        </p:nvSpPr>
        <p:spPr bwMode="auto">
          <a:xfrm>
            <a:off x="323851" y="2905127"/>
            <a:ext cx="1916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En–ri–cô, </a:t>
            </a:r>
          </a:p>
        </p:txBody>
      </p:sp>
      <p:sp>
        <p:nvSpPr>
          <p:cNvPr id="14" name="TextBox 13"/>
          <p:cNvSpPr txBox="1">
            <a:spLocks noChangeArrowheads="1"/>
          </p:cNvSpPr>
          <p:nvPr/>
        </p:nvSpPr>
        <p:spPr bwMode="auto">
          <a:xfrm>
            <a:off x="3276601" y="2886077"/>
            <a:ext cx="197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nắn nót, </a:t>
            </a:r>
          </a:p>
        </p:txBody>
      </p:sp>
      <p:cxnSp>
        <p:nvCxnSpPr>
          <p:cNvPr id="7180" name="Straight Connector 14"/>
          <p:cNvCxnSpPr>
            <a:cxnSpLocks noChangeShapeType="1"/>
          </p:cNvCxnSpPr>
          <p:nvPr/>
        </p:nvCxnSpPr>
        <p:spPr bwMode="auto">
          <a:xfrm>
            <a:off x="4859338" y="1481140"/>
            <a:ext cx="0" cy="50434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TextBox 18"/>
          <p:cNvSpPr txBox="1">
            <a:spLocks noChangeArrowheads="1"/>
          </p:cNvSpPr>
          <p:nvPr/>
        </p:nvSpPr>
        <p:spPr bwMode="auto">
          <a:xfrm>
            <a:off x="3738564" y="319088"/>
            <a:ext cx="2538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defRPr/>
            </a:pPr>
            <a:r>
              <a:rPr lang="af-ZA" sz="3600" b="1" u="sng" dirty="0" smtClean="0">
                <a:solidFill>
                  <a:schemeClr val="tx1">
                    <a:lumMod val="75000"/>
                    <a:lumOff val="25000"/>
                  </a:schemeClr>
                </a:solidFill>
                <a:latin typeface="Times New Roman" pitchFamily="18" charset="0"/>
                <a:cs typeface="Times New Roman" pitchFamily="18" charset="0"/>
              </a:rPr>
              <a:t>Tập đọc:</a:t>
            </a:r>
          </a:p>
        </p:txBody>
      </p:sp>
      <p:sp>
        <p:nvSpPr>
          <p:cNvPr id="7182" name="TextBox 19"/>
          <p:cNvSpPr txBox="1">
            <a:spLocks noChangeArrowheads="1"/>
          </p:cNvSpPr>
          <p:nvPr/>
        </p:nvSpPr>
        <p:spPr bwMode="auto">
          <a:xfrm>
            <a:off x="3419475" y="817565"/>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af-ZA" sz="2800" b="1">
                <a:solidFill>
                  <a:srgbClr val="FF0000"/>
                </a:solidFill>
                <a:latin typeface="Times New Roman" pitchFamily="18" charset="0"/>
                <a:cs typeface="Times New Roman" pitchFamily="18" charset="0"/>
              </a:rPr>
              <a:t>Ai có lỗi ?</a:t>
            </a:r>
          </a:p>
        </p:txBody>
      </p:sp>
    </p:spTree>
    <p:extLst>
      <p:ext uri="{BB962C8B-B14F-4D97-AF65-F5344CB8AC3E}">
        <p14:creationId xmlns:p14="http://schemas.microsoft.com/office/powerpoint/2010/main" val="347766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411414" y="2422525"/>
            <a:ext cx="4638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4400" b="1">
                <a:solidFill>
                  <a:srgbClr val="FF0000"/>
                </a:solidFill>
                <a:latin typeface="Times New Roman" pitchFamily="18" charset="0"/>
                <a:cs typeface="Times New Roman" pitchFamily="18" charset="0"/>
              </a:rPr>
              <a:t>Đọc nối tiếp đoạn</a:t>
            </a:r>
          </a:p>
        </p:txBody>
      </p:sp>
      <p:sp>
        <p:nvSpPr>
          <p:cNvPr id="8195" name="AutoShape 6"/>
          <p:cNvSpPr>
            <a:spLocks noChangeArrowheads="1"/>
          </p:cNvSpPr>
          <p:nvPr/>
        </p:nvSpPr>
        <p:spPr bwMode="gray">
          <a:xfrm>
            <a:off x="3216276" y="1735139"/>
            <a:ext cx="2868613" cy="54133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a:solidFill>
                  <a:srgbClr val="FF0000"/>
                </a:solidFill>
                <a:latin typeface="Times New Roman" pitchFamily="18" charset="0"/>
                <a:cs typeface="Times New Roman" pitchFamily="18" charset="0"/>
              </a:rPr>
              <a:t>Luyện đọc</a:t>
            </a:r>
          </a:p>
        </p:txBody>
      </p:sp>
      <p:sp>
        <p:nvSpPr>
          <p:cNvPr id="8196" name="TextBox 3"/>
          <p:cNvSpPr txBox="1">
            <a:spLocks noChangeArrowheads="1"/>
          </p:cNvSpPr>
          <p:nvPr/>
        </p:nvSpPr>
        <p:spPr bwMode="auto">
          <a:xfrm>
            <a:off x="4049713" y="530227"/>
            <a:ext cx="1356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af-ZA" sz="2400" b="1" u="sng">
                <a:solidFill>
                  <a:srgbClr val="0000CC"/>
                </a:solidFill>
                <a:latin typeface="Times New Roman" pitchFamily="18" charset="0"/>
                <a:cs typeface="Times New Roman" pitchFamily="18" charset="0"/>
              </a:rPr>
              <a:t>Tập đọc:</a:t>
            </a:r>
          </a:p>
        </p:txBody>
      </p:sp>
      <p:sp>
        <p:nvSpPr>
          <p:cNvPr id="8197" name="TextBox 4"/>
          <p:cNvSpPr txBox="1">
            <a:spLocks noChangeArrowheads="1"/>
          </p:cNvSpPr>
          <p:nvPr/>
        </p:nvSpPr>
        <p:spPr bwMode="auto">
          <a:xfrm>
            <a:off x="3419475" y="889002"/>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af-ZA" sz="2800" b="1">
                <a:solidFill>
                  <a:srgbClr val="FF0000"/>
                </a:solidFill>
                <a:latin typeface="Times New Roman" pitchFamily="18" charset="0"/>
                <a:cs typeface="Times New Roman" pitchFamily="18" charset="0"/>
              </a:rPr>
              <a:t>Ai có lỗi ?</a:t>
            </a:r>
          </a:p>
        </p:txBody>
      </p:sp>
    </p:spTree>
    <p:extLst>
      <p:ext uri="{BB962C8B-B14F-4D97-AF65-F5344CB8AC3E}">
        <p14:creationId xmlns:p14="http://schemas.microsoft.com/office/powerpoint/2010/main" val="73702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95289" y="2349502"/>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khuỷu,</a:t>
            </a:r>
          </a:p>
        </p:txBody>
      </p:sp>
      <p:sp>
        <p:nvSpPr>
          <p:cNvPr id="9219" name="TextBox 4"/>
          <p:cNvSpPr txBox="1">
            <a:spLocks noChangeArrowheads="1"/>
          </p:cNvSpPr>
          <p:nvPr/>
        </p:nvSpPr>
        <p:spPr bwMode="auto">
          <a:xfrm>
            <a:off x="3373439" y="2328865"/>
            <a:ext cx="170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nguệch,</a:t>
            </a:r>
          </a:p>
        </p:txBody>
      </p:sp>
      <p:sp>
        <p:nvSpPr>
          <p:cNvPr id="9220" name="TextBox 5"/>
          <p:cNvSpPr txBox="1">
            <a:spLocks noChangeArrowheads="1"/>
          </p:cNvSpPr>
          <p:nvPr/>
        </p:nvSpPr>
        <p:spPr bwMode="auto">
          <a:xfrm>
            <a:off x="1643063" y="2363790"/>
            <a:ext cx="19923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Cô–rét–ti,</a:t>
            </a:r>
          </a:p>
        </p:txBody>
      </p:sp>
      <p:sp>
        <p:nvSpPr>
          <p:cNvPr id="9221" name="TextBox 6"/>
          <p:cNvSpPr txBox="1">
            <a:spLocks noChangeArrowheads="1"/>
          </p:cNvSpPr>
          <p:nvPr/>
        </p:nvSpPr>
        <p:spPr bwMode="auto">
          <a:xfrm>
            <a:off x="323851" y="2905127"/>
            <a:ext cx="222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En–ri–cô,</a:t>
            </a:r>
          </a:p>
        </p:txBody>
      </p:sp>
      <p:sp>
        <p:nvSpPr>
          <p:cNvPr id="9222" name="TextBox 7"/>
          <p:cNvSpPr txBox="1">
            <a:spLocks noChangeArrowheads="1"/>
          </p:cNvSpPr>
          <p:nvPr/>
        </p:nvSpPr>
        <p:spPr bwMode="auto">
          <a:xfrm>
            <a:off x="3278188" y="2905127"/>
            <a:ext cx="158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nắn nót,</a:t>
            </a:r>
          </a:p>
        </p:txBody>
      </p:sp>
      <p:sp>
        <p:nvSpPr>
          <p:cNvPr id="9223" name="TextBox 8"/>
          <p:cNvSpPr txBox="1">
            <a:spLocks noChangeArrowheads="1"/>
          </p:cNvSpPr>
          <p:nvPr/>
        </p:nvSpPr>
        <p:spPr bwMode="auto">
          <a:xfrm>
            <a:off x="1908176" y="2905127"/>
            <a:ext cx="1631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nổi giận,</a:t>
            </a:r>
          </a:p>
        </p:txBody>
      </p:sp>
      <p:sp>
        <p:nvSpPr>
          <p:cNvPr id="9224" name="TextBox 9"/>
          <p:cNvSpPr txBox="1">
            <a:spLocks noChangeArrowheads="1"/>
          </p:cNvSpPr>
          <p:nvPr/>
        </p:nvSpPr>
        <p:spPr bwMode="auto">
          <a:xfrm>
            <a:off x="395289" y="3411540"/>
            <a:ext cx="2928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lát sau</a:t>
            </a:r>
          </a:p>
        </p:txBody>
      </p:sp>
      <p:sp>
        <p:nvSpPr>
          <p:cNvPr id="9225" name="AutoShape 6"/>
          <p:cNvSpPr>
            <a:spLocks noChangeArrowheads="1"/>
          </p:cNvSpPr>
          <p:nvPr/>
        </p:nvSpPr>
        <p:spPr bwMode="gray">
          <a:xfrm>
            <a:off x="755650" y="1519238"/>
            <a:ext cx="314325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200" b="1">
                <a:solidFill>
                  <a:srgbClr val="FF0000"/>
                </a:solidFill>
                <a:latin typeface="Times New Roman" pitchFamily="18" charset="0"/>
                <a:cs typeface="Times New Roman" pitchFamily="18" charset="0"/>
              </a:rPr>
              <a:t>Luyện đọc</a:t>
            </a:r>
          </a:p>
        </p:txBody>
      </p:sp>
      <p:sp>
        <p:nvSpPr>
          <p:cNvPr id="9226" name="TextBox 12"/>
          <p:cNvSpPr txBox="1">
            <a:spLocks noChangeArrowheads="1"/>
          </p:cNvSpPr>
          <p:nvPr/>
        </p:nvSpPr>
        <p:spPr bwMode="auto">
          <a:xfrm>
            <a:off x="323851" y="2905127"/>
            <a:ext cx="1916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En–ri–cô, </a:t>
            </a:r>
          </a:p>
        </p:txBody>
      </p:sp>
      <p:sp>
        <p:nvSpPr>
          <p:cNvPr id="9227" name="TextBox 13"/>
          <p:cNvSpPr txBox="1">
            <a:spLocks noChangeArrowheads="1"/>
          </p:cNvSpPr>
          <p:nvPr/>
        </p:nvSpPr>
        <p:spPr bwMode="auto">
          <a:xfrm>
            <a:off x="3276601" y="2886077"/>
            <a:ext cx="197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a:solidFill>
                  <a:srgbClr val="0000CC"/>
                </a:solidFill>
                <a:latin typeface="Times New Roman" pitchFamily="18" charset="0"/>
                <a:cs typeface="Times New Roman" pitchFamily="18" charset="0"/>
              </a:rPr>
              <a:t>nắn nót, </a:t>
            </a:r>
          </a:p>
        </p:txBody>
      </p:sp>
      <p:cxnSp>
        <p:nvCxnSpPr>
          <p:cNvPr id="9228" name="Straight Connector 14"/>
          <p:cNvCxnSpPr>
            <a:cxnSpLocks noChangeShapeType="1"/>
          </p:cNvCxnSpPr>
          <p:nvPr/>
        </p:nvCxnSpPr>
        <p:spPr bwMode="auto">
          <a:xfrm>
            <a:off x="4859338" y="1481140"/>
            <a:ext cx="0" cy="50434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9" name="AutoShape 6"/>
          <p:cNvSpPr>
            <a:spLocks noChangeArrowheads="1"/>
          </p:cNvSpPr>
          <p:nvPr/>
        </p:nvSpPr>
        <p:spPr bwMode="gray">
          <a:xfrm>
            <a:off x="5245100" y="1557338"/>
            <a:ext cx="314325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200" b="1">
                <a:solidFill>
                  <a:srgbClr val="FF0000"/>
                </a:solidFill>
                <a:latin typeface="Times New Roman" pitchFamily="18" charset="0"/>
                <a:cs typeface="Times New Roman" pitchFamily="18" charset="0"/>
              </a:rPr>
              <a:t>Tìm hiểu bài</a:t>
            </a:r>
          </a:p>
        </p:txBody>
      </p:sp>
      <p:sp>
        <p:nvSpPr>
          <p:cNvPr id="17" name="TextBox 16"/>
          <p:cNvSpPr txBox="1">
            <a:spLocks noChangeArrowheads="1"/>
          </p:cNvSpPr>
          <p:nvPr/>
        </p:nvSpPr>
        <p:spPr bwMode="auto">
          <a:xfrm>
            <a:off x="250826" y="4005263"/>
            <a:ext cx="4527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800" b="1">
                <a:solidFill>
                  <a:srgbClr val="0000CC"/>
                </a:solidFill>
                <a:latin typeface="Times New Roman" pitchFamily="18" charset="0"/>
                <a:cs typeface="Times New Roman" pitchFamily="18" charset="0"/>
              </a:rPr>
              <a:t>  * Tôi đang nắn nót viết từng chữ  thì  Cô-rét-ti chạm khuỷu tay vào tôi,  làm cho cây bút nguệch ra một đường rất xấu.</a:t>
            </a:r>
          </a:p>
        </p:txBody>
      </p:sp>
      <p:cxnSp>
        <p:nvCxnSpPr>
          <p:cNvPr id="18" name="Straight Connector 17"/>
          <p:cNvCxnSpPr/>
          <p:nvPr/>
        </p:nvCxnSpPr>
        <p:spPr>
          <a:xfrm flipH="1">
            <a:off x="1984375" y="4508500"/>
            <a:ext cx="190500" cy="469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45038" y="4868863"/>
            <a:ext cx="258762" cy="4683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a:grpSpLocks/>
          </p:cNvGrpSpPr>
          <p:nvPr/>
        </p:nvGrpSpPr>
        <p:grpSpPr bwMode="auto">
          <a:xfrm>
            <a:off x="3276601" y="5805488"/>
            <a:ext cx="358775" cy="374650"/>
            <a:chOff x="5786446" y="3357562"/>
            <a:chExt cx="217512" cy="500066"/>
          </a:xfrm>
        </p:grpSpPr>
        <p:cxnSp>
          <p:nvCxnSpPr>
            <p:cNvPr id="21" name="Straight Connector 20"/>
            <p:cNvCxnSpPr/>
            <p:nvPr/>
          </p:nvCxnSpPr>
          <p:spPr>
            <a:xfrm rot="5400000">
              <a:off x="5608115" y="3535893"/>
              <a:ext cx="500066" cy="1434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682223" y="3535893"/>
              <a:ext cx="500066" cy="1434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34" name="Text Box 9"/>
          <p:cNvSpPr txBox="1">
            <a:spLocks noChangeArrowheads="1"/>
          </p:cNvSpPr>
          <p:nvPr/>
        </p:nvSpPr>
        <p:spPr bwMode="auto">
          <a:xfrm>
            <a:off x="5003801" y="2674940"/>
            <a:ext cx="2289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spcBef>
                <a:spcPct val="50000"/>
              </a:spcBef>
            </a:pPr>
            <a:r>
              <a:rPr lang="en-US" sz="2600" b="1">
                <a:solidFill>
                  <a:srgbClr val="0000FF"/>
                </a:solidFill>
                <a:latin typeface="Times New Roman" pitchFamily="18" charset="0"/>
                <a:cs typeface="Times New Roman" pitchFamily="18" charset="0"/>
              </a:rPr>
              <a:t>- Kiêu căng</a:t>
            </a:r>
          </a:p>
        </p:txBody>
      </p:sp>
      <p:sp>
        <p:nvSpPr>
          <p:cNvPr id="9235" name="Text Box 10"/>
          <p:cNvSpPr txBox="1">
            <a:spLocks noChangeArrowheads="1"/>
          </p:cNvSpPr>
          <p:nvPr/>
        </p:nvSpPr>
        <p:spPr bwMode="auto">
          <a:xfrm>
            <a:off x="5005388" y="3284538"/>
            <a:ext cx="1811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spcBef>
                <a:spcPct val="50000"/>
              </a:spcBef>
            </a:pPr>
            <a:r>
              <a:rPr lang="en-US" sz="2600" b="1">
                <a:solidFill>
                  <a:srgbClr val="0000FF"/>
                </a:solidFill>
                <a:latin typeface="Times New Roman" pitchFamily="18" charset="0"/>
                <a:cs typeface="Times New Roman" pitchFamily="18" charset="0"/>
              </a:rPr>
              <a:t>- Hối hận</a:t>
            </a:r>
          </a:p>
        </p:txBody>
      </p:sp>
      <p:sp>
        <p:nvSpPr>
          <p:cNvPr id="9236" name="Text Box 12"/>
          <p:cNvSpPr txBox="1">
            <a:spLocks noChangeArrowheads="1"/>
          </p:cNvSpPr>
          <p:nvPr/>
        </p:nvSpPr>
        <p:spPr bwMode="auto">
          <a:xfrm>
            <a:off x="5076825" y="4379913"/>
            <a:ext cx="15827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spcBef>
                <a:spcPct val="50000"/>
              </a:spcBef>
            </a:pPr>
            <a:r>
              <a:rPr lang="en-US" sz="2600" b="1">
                <a:solidFill>
                  <a:srgbClr val="0000FF"/>
                </a:solidFill>
                <a:latin typeface="Times New Roman" pitchFamily="18" charset="0"/>
                <a:cs typeface="Times New Roman" pitchFamily="18" charset="0"/>
              </a:rPr>
              <a:t>- Ngây</a:t>
            </a:r>
          </a:p>
        </p:txBody>
      </p:sp>
      <p:sp>
        <p:nvSpPr>
          <p:cNvPr id="9237" name="Text Box 22"/>
          <p:cNvSpPr txBox="1">
            <a:spLocks noChangeArrowheads="1"/>
          </p:cNvSpPr>
          <p:nvPr/>
        </p:nvSpPr>
        <p:spPr bwMode="auto">
          <a:xfrm>
            <a:off x="5005389" y="3832225"/>
            <a:ext cx="2014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spcBef>
                <a:spcPct val="50000"/>
              </a:spcBef>
            </a:pPr>
            <a:r>
              <a:rPr lang="en-US" sz="2600" b="1">
                <a:solidFill>
                  <a:srgbClr val="0000FF"/>
                </a:solidFill>
                <a:latin typeface="Times New Roman" pitchFamily="18" charset="0"/>
                <a:cs typeface="Times New Roman" pitchFamily="18" charset="0"/>
              </a:rPr>
              <a:t>- Can đảm</a:t>
            </a:r>
          </a:p>
        </p:txBody>
      </p:sp>
      <p:sp>
        <p:nvSpPr>
          <p:cNvPr id="9238" name="TextBox 36"/>
          <p:cNvSpPr txBox="1">
            <a:spLocks noChangeArrowheads="1"/>
          </p:cNvSpPr>
          <p:nvPr/>
        </p:nvSpPr>
        <p:spPr bwMode="auto">
          <a:xfrm>
            <a:off x="3906838" y="333376"/>
            <a:ext cx="1745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af-ZA" sz="3200" b="1" u="sng">
                <a:solidFill>
                  <a:srgbClr val="0000CC"/>
                </a:solidFill>
                <a:latin typeface="Times New Roman" pitchFamily="18" charset="0"/>
                <a:cs typeface="Times New Roman" pitchFamily="18" charset="0"/>
              </a:rPr>
              <a:t>Tập đọc:</a:t>
            </a:r>
          </a:p>
        </p:txBody>
      </p:sp>
      <p:sp>
        <p:nvSpPr>
          <p:cNvPr id="9239" name="TextBox 37"/>
          <p:cNvSpPr txBox="1">
            <a:spLocks noChangeArrowheads="1"/>
          </p:cNvSpPr>
          <p:nvPr/>
        </p:nvSpPr>
        <p:spPr bwMode="auto">
          <a:xfrm>
            <a:off x="3419475" y="889002"/>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af-ZA" sz="2800" b="1">
                <a:solidFill>
                  <a:srgbClr val="FF0000"/>
                </a:solidFill>
                <a:latin typeface="Times New Roman" pitchFamily="18" charset="0"/>
                <a:cs typeface="Times New Roman" pitchFamily="18" charset="0"/>
              </a:rPr>
              <a:t>Ai có lỗi ?</a:t>
            </a:r>
          </a:p>
        </p:txBody>
      </p:sp>
    </p:spTree>
    <p:extLst>
      <p:ext uri="{BB962C8B-B14F-4D97-AF65-F5344CB8AC3E}">
        <p14:creationId xmlns:p14="http://schemas.microsoft.com/office/powerpoint/2010/main" val="178319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4"/>
                                        </p:tgtEl>
                                        <p:attrNameLst>
                                          <p:attrName>style.visibility</p:attrName>
                                        </p:attrNameLst>
                                      </p:cBhvr>
                                      <p:to>
                                        <p:strVal val="visible"/>
                                      </p:to>
                                    </p:set>
                                    <p:anim calcmode="lin" valueType="num">
                                      <p:cBhvr additive="base">
                                        <p:cTn id="7" dur="500" fill="hold"/>
                                        <p:tgtEl>
                                          <p:spTgt spid="9234"/>
                                        </p:tgtEl>
                                        <p:attrNameLst>
                                          <p:attrName>ppt_x</p:attrName>
                                        </p:attrNameLst>
                                      </p:cBhvr>
                                      <p:tavLst>
                                        <p:tav tm="0">
                                          <p:val>
                                            <p:strVal val="#ppt_x"/>
                                          </p:val>
                                        </p:tav>
                                        <p:tav tm="100000">
                                          <p:val>
                                            <p:strVal val="#ppt_x"/>
                                          </p:val>
                                        </p:tav>
                                      </p:tavLst>
                                    </p:anim>
                                    <p:anim calcmode="lin" valueType="num">
                                      <p:cBhvr additive="base">
                                        <p:cTn id="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35"/>
                                        </p:tgtEl>
                                        <p:attrNameLst>
                                          <p:attrName>style.visibility</p:attrName>
                                        </p:attrNameLst>
                                      </p:cBhvr>
                                      <p:to>
                                        <p:strVal val="visible"/>
                                      </p:to>
                                    </p:set>
                                    <p:anim calcmode="lin" valueType="num">
                                      <p:cBhvr additive="base">
                                        <p:cTn id="13" dur="500" fill="hold"/>
                                        <p:tgtEl>
                                          <p:spTgt spid="9235"/>
                                        </p:tgtEl>
                                        <p:attrNameLst>
                                          <p:attrName>ppt_x</p:attrName>
                                        </p:attrNameLst>
                                      </p:cBhvr>
                                      <p:tavLst>
                                        <p:tav tm="0">
                                          <p:val>
                                            <p:strVal val="#ppt_x"/>
                                          </p:val>
                                        </p:tav>
                                        <p:tav tm="100000">
                                          <p:val>
                                            <p:strVal val="#ppt_x"/>
                                          </p:val>
                                        </p:tav>
                                      </p:tavLst>
                                    </p:anim>
                                    <p:anim calcmode="lin" valueType="num">
                                      <p:cBhvr additive="base">
                                        <p:cTn id="14" dur="500" fill="hold"/>
                                        <p:tgtEl>
                                          <p:spTgt spid="92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37"/>
                                        </p:tgtEl>
                                        <p:attrNameLst>
                                          <p:attrName>style.visibility</p:attrName>
                                        </p:attrNameLst>
                                      </p:cBhvr>
                                      <p:to>
                                        <p:strVal val="visible"/>
                                      </p:to>
                                    </p:set>
                                    <p:anim calcmode="lin" valueType="num">
                                      <p:cBhvr additive="base">
                                        <p:cTn id="19" dur="500" fill="hold"/>
                                        <p:tgtEl>
                                          <p:spTgt spid="9237"/>
                                        </p:tgtEl>
                                        <p:attrNameLst>
                                          <p:attrName>ppt_x</p:attrName>
                                        </p:attrNameLst>
                                      </p:cBhvr>
                                      <p:tavLst>
                                        <p:tav tm="0">
                                          <p:val>
                                            <p:strVal val="#ppt_x"/>
                                          </p:val>
                                        </p:tav>
                                        <p:tav tm="100000">
                                          <p:val>
                                            <p:strVal val="#ppt_x"/>
                                          </p:val>
                                        </p:tav>
                                      </p:tavLst>
                                    </p:anim>
                                    <p:anim calcmode="lin" valueType="num">
                                      <p:cBhvr additive="base">
                                        <p:cTn id="20" dur="500" fill="hold"/>
                                        <p:tgtEl>
                                          <p:spTgt spid="92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236"/>
                                        </p:tgtEl>
                                        <p:attrNameLst>
                                          <p:attrName>style.visibility</p:attrName>
                                        </p:attrNameLst>
                                      </p:cBhvr>
                                      <p:to>
                                        <p:strVal val="visible"/>
                                      </p:to>
                                    </p:set>
                                    <p:anim calcmode="lin" valueType="num">
                                      <p:cBhvr>
                                        <p:cTn id="25" dur="500" fill="hold"/>
                                        <p:tgtEl>
                                          <p:spTgt spid="9236"/>
                                        </p:tgtEl>
                                        <p:attrNameLst>
                                          <p:attrName>ppt_w</p:attrName>
                                        </p:attrNameLst>
                                      </p:cBhvr>
                                      <p:tavLst>
                                        <p:tav tm="0">
                                          <p:val>
                                            <p:fltVal val="0"/>
                                          </p:val>
                                        </p:tav>
                                        <p:tav tm="100000">
                                          <p:val>
                                            <p:strVal val="#ppt_w"/>
                                          </p:val>
                                        </p:tav>
                                      </p:tavLst>
                                    </p:anim>
                                    <p:anim calcmode="lin" valueType="num">
                                      <p:cBhvr>
                                        <p:cTn id="26" dur="500" fill="hold"/>
                                        <p:tgtEl>
                                          <p:spTgt spid="9236"/>
                                        </p:tgtEl>
                                        <p:attrNameLst>
                                          <p:attrName>ppt_h</p:attrName>
                                        </p:attrNameLst>
                                      </p:cBhvr>
                                      <p:tavLst>
                                        <p:tav tm="0">
                                          <p:val>
                                            <p:fltVal val="0"/>
                                          </p:val>
                                        </p:tav>
                                        <p:tav tm="100000">
                                          <p:val>
                                            <p:strVal val="#ppt_h"/>
                                          </p:val>
                                        </p:tav>
                                      </p:tavLst>
                                    </p:anim>
                                    <p:animEffect transition="in" filter="fade">
                                      <p:cBhvr>
                                        <p:cTn id="27" dur="500"/>
                                        <p:tgtEl>
                                          <p:spTgt spid="92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234" grpId="0"/>
      <p:bldP spid="9235" grpId="0"/>
      <p:bldP spid="9236" grpId="0"/>
      <p:bldP spid="923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1599</Words>
  <Application>Microsoft Office PowerPoint</Application>
  <PresentationFormat>On-screen Show (4:3)</PresentationFormat>
  <Paragraphs>158</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1_Office Theme</vt:lpstr>
      <vt:lpstr>3_Office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Tôi đang nắn nót viết thì Cô-rét-ti chạm khuỷu tay vào tôi làm cho cây bút nguệch ra một đường rất xấu. Tôi nổi giận. Cô-rét-ti cười, đáp: "Mình không cố ý đâu!" Cái cười của cậu làm tôi càng tức. Tôi nghĩ cậu vừa được phần thưởng nên kiêu căng. </vt:lpstr>
      <vt:lpstr>2. Lát sau, để trả thù, tôi đẩy Cô-rét-ti một cái đến nỗi hỏng hết trang tập viết của cậu. Cậu ta giận đỏ mặt, giơ tay dọa tôi, nói:"Cậu cố ý đấy nhé!" Thấy thầy giáo nhìn, cậu hạ tay xuống, nhưng lại nói thêm: "Lát nữa ta gặp nhau ở cổng."</vt:lpstr>
      <vt:lpstr>PowerPoint Presentation</vt:lpstr>
      <vt:lpstr>3. Cơn giận lắng xuống. Tôi bắt đầu hối hận. Chắc là Cô-rét-ti không cố ý chạm vào khuỷu tay tôi thật. Tôi nhìn cậu, thấy vai áo cậu sứt chỉ, chắc vì cậu đã vác củi giúp mẹ. Bỗng nhiên tôi muốn xin lỗi Cô-rét-ti, nhưng không đủ can đảm.</vt:lpstr>
      <vt:lpstr>PowerPoint Presentation</vt:lpstr>
      <vt:lpstr>4. Tan học, tôi thấy Cô-rét-ti đi theo mình. Tôi đứng lại, rút cây thước kẻ cầm tay. Cậu ta đi tới, tôi giơ thước lên. - Ấy đừng! - Cô-rét-ti cười hiền hậu- Ta lại thân nhau như trước đi! Tôi ngạc nhiên, ngây ra một lúc, rồi ôm chầm lấy bạn. Cô-rét-ti nói: - Chúng ta sẽ không bao giờ giận nhau nữa, phải không En-ri-cô? - Không bao giờ! không bao giờ! - Tôi trả lời.</vt:lpstr>
      <vt:lpstr>PowerPoint Presentation</vt:lpstr>
      <vt:lpstr>5. Về nhà, tôi kể chuyện cho bố mẹ nghe, tưởng bố sẽ vui lòng. Nào ngờ bố mắng: “Đáng lẽ chính con phải xin lỗi bạn vì con có lỗi. Thế mà con lại giơ thước dọa đánh bạn”.                                                  Theo A-MI-XI                                                    (Hoàng Thiếu Sơn dịch)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Hai_HHT</dc:creator>
  <cp:lastModifiedBy>Windows User</cp:lastModifiedBy>
  <cp:revision>64</cp:revision>
  <cp:lastPrinted>1601-01-01T00:00:00Z</cp:lastPrinted>
  <dcterms:created xsi:type="dcterms:W3CDTF">1601-01-01T00:00:00Z</dcterms:created>
  <dcterms:modified xsi:type="dcterms:W3CDTF">2021-09-12T10:44:51Z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